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2" r:id="rId3"/>
    <p:sldId id="257" r:id="rId4"/>
    <p:sldId id="263" r:id="rId5"/>
    <p:sldId id="258" r:id="rId6"/>
    <p:sldId id="260" r:id="rId7"/>
    <p:sldId id="259" r:id="rId8"/>
    <p:sldId id="261" r:id="rId9"/>
  </p:sldIdLst>
  <p:sldSz cx="9144000" cy="6858000" type="screen4x3"/>
  <p:notesSz cx="6858000" cy="9144000"/>
  <p:defaultTextStyle>
    <a:defPPr>
      <a:defRPr lang="pt-P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Destaqu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6" d="100"/>
          <a:sy n="46" d="100"/>
        </p:scale>
        <p:origin x="-630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o de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rma livre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Forma livre 7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Título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17" name="Subtítulo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pt-PT" smtClean="0"/>
              <a:t>Faça clique para editar o estilo</a:t>
            </a:r>
            <a:endParaRPr kumimoji="0" lang="en-US"/>
          </a:p>
        </p:txBody>
      </p:sp>
      <p:sp>
        <p:nvSpPr>
          <p:cNvPr id="30" name="Marcador de Posição da Data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6AEC1-0884-41C8-82DF-84464AFBBDE2}" type="datetimeFigureOut">
              <a:rPr lang="pt-PT" smtClean="0"/>
              <a:pPr/>
              <a:t>30-09-2011</a:t>
            </a:fld>
            <a:endParaRPr lang="pt-PT"/>
          </a:p>
        </p:txBody>
      </p:sp>
      <p:sp>
        <p:nvSpPr>
          <p:cNvPr id="19" name="Marcador de Posição do Rodapé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27" name="Marcador de Posição do Número do Diapositivo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CE93A-0415-4A10-9F3F-58DC505846D1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6AEC1-0884-41C8-82DF-84464AFBBDE2}" type="datetimeFigureOut">
              <a:rPr lang="pt-PT" smtClean="0"/>
              <a:pPr/>
              <a:t>30-09-2011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CE93A-0415-4A10-9F3F-58DC505846D1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6AEC1-0884-41C8-82DF-84464AFBBDE2}" type="datetimeFigureOut">
              <a:rPr lang="pt-PT" smtClean="0"/>
              <a:pPr/>
              <a:t>30-09-2011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CE93A-0415-4A10-9F3F-58DC505846D1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c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6AEC1-0884-41C8-82DF-84464AFBBDE2}" type="datetimeFigureOut">
              <a:rPr lang="pt-PT" smtClean="0"/>
              <a:pPr/>
              <a:t>30-09-2011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CE93A-0415-4A10-9F3F-58DC505846D1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cçã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rma livre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orma livre 8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pt-PT" smtClean="0"/>
              <a:t>Clique para editar os estilos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6AEC1-0884-41C8-82DF-84464AFBBDE2}" type="datetimeFigureOut">
              <a:rPr lang="pt-PT" smtClean="0"/>
              <a:pPr/>
              <a:t>30-09-2011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CE93A-0415-4A10-9F3F-58DC505846D1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e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6AEC1-0884-41C8-82DF-84464AFBBDE2}" type="datetimeFigureOut">
              <a:rPr lang="pt-PT" smtClean="0"/>
              <a:pPr/>
              <a:t>30-09-2011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CE93A-0415-4A10-9F3F-58DC505846D1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t-PT" smtClean="0"/>
              <a:t>Clique para editar os estilos</a:t>
            </a:r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t-PT" smtClean="0"/>
              <a:t>Clique para editar os estilos</a:t>
            </a:r>
          </a:p>
        </p:txBody>
      </p:sp>
      <p:sp>
        <p:nvSpPr>
          <p:cNvPr id="5" name="Marcador de Posição de Conteúdo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6" name="Marcador de Posição de Conteúdo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7" name="Marcador de Posição d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6AEC1-0884-41C8-82DF-84464AFBBDE2}" type="datetimeFigureOut">
              <a:rPr lang="pt-PT" smtClean="0"/>
              <a:pPr/>
              <a:t>30-09-2011</a:t>
            </a:fld>
            <a:endParaRPr lang="pt-PT"/>
          </a:p>
        </p:txBody>
      </p:sp>
      <p:sp>
        <p:nvSpPr>
          <p:cNvPr id="8" name="Marcador de Posição do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9" name="Marcador de Posição do Número do Diapositivo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CE93A-0415-4A10-9F3F-58DC505846D1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7" name="Marcador de Posição d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6AEC1-0884-41C8-82DF-84464AFBBDE2}" type="datetimeFigureOut">
              <a:rPr lang="pt-PT" smtClean="0"/>
              <a:pPr/>
              <a:t>30-09-2011</a:t>
            </a:fld>
            <a:endParaRPr lang="pt-PT"/>
          </a:p>
        </p:txBody>
      </p:sp>
      <p:sp>
        <p:nvSpPr>
          <p:cNvPr id="8" name="Marcador de Posição do Número do Diapositivo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68CE93A-0415-4A10-9F3F-58DC505846D1}" type="slidenum">
              <a:rPr lang="pt-PT" smtClean="0"/>
              <a:pPr/>
              <a:t>‹nº›</a:t>
            </a:fld>
            <a:endParaRPr lang="pt-PT"/>
          </a:p>
        </p:txBody>
      </p:sp>
      <p:sp>
        <p:nvSpPr>
          <p:cNvPr id="9" name="Marcador de Posição do Rodapé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pt-P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6AEC1-0884-41C8-82DF-84464AFBBDE2}" type="datetimeFigureOut">
              <a:rPr lang="pt-PT" smtClean="0"/>
              <a:pPr/>
              <a:t>30-09-2011</a:t>
            </a:fld>
            <a:endParaRPr lang="pt-PT"/>
          </a:p>
        </p:txBody>
      </p:sp>
      <p:sp>
        <p:nvSpPr>
          <p:cNvPr id="3" name="Marcador de Posição do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CE93A-0415-4A10-9F3F-58DC505846D1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pt-PT" smtClean="0"/>
              <a:t>Clique para editar os estilos</a:t>
            </a:r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6AEC1-0884-41C8-82DF-84464AFBBDE2}" type="datetimeFigureOut">
              <a:rPr lang="pt-PT" smtClean="0"/>
              <a:pPr/>
              <a:t>30-09-2011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fld id="{B68CE93A-0415-4A10-9F3F-58DC505846D1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a Imagem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pt-PT" smtClean="0"/>
              <a:t>Clique no ícone para adicionar uma imagem</a:t>
            </a:r>
            <a:endParaRPr kumimoji="0" lang="en-US" dirty="0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pt-PT" smtClean="0"/>
              <a:t>Clique para editar os estilos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fld id="{7106AEC1-0884-41C8-82DF-84464AFBBDE2}" type="datetimeFigureOut">
              <a:rPr lang="pt-PT" smtClean="0"/>
              <a:pPr/>
              <a:t>30-09-2011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CE93A-0415-4A10-9F3F-58DC505846D1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orma livre 11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Forma livre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Marcador de Posição do Título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0" name="Marcador de Posição do Texto 29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pt-PT" smtClean="0"/>
              <a:t>Clique para editar os estilos</a:t>
            </a:r>
          </a:p>
          <a:p>
            <a:pPr lvl="1" eaLnBrk="1" latinLnBrk="0" hangingPunct="1"/>
            <a:r>
              <a:rPr kumimoji="0" lang="pt-PT" smtClean="0"/>
              <a:t>Segundo nível</a:t>
            </a:r>
          </a:p>
          <a:p>
            <a:pPr lvl="2" eaLnBrk="1" latinLnBrk="0" hangingPunct="1"/>
            <a:r>
              <a:rPr kumimoji="0" lang="pt-PT" smtClean="0"/>
              <a:t>Terceiro nível</a:t>
            </a:r>
          </a:p>
          <a:p>
            <a:pPr lvl="3" eaLnBrk="1" latinLnBrk="0" hangingPunct="1"/>
            <a:r>
              <a:rPr kumimoji="0" lang="pt-PT" smtClean="0"/>
              <a:t>Quarto nível</a:t>
            </a:r>
          </a:p>
          <a:p>
            <a:pPr lvl="4" eaLnBrk="1" latinLnBrk="0" hangingPunct="1"/>
            <a:r>
              <a:rPr kumimoji="0" lang="pt-PT" smtClean="0"/>
              <a:t>Quinto nível</a:t>
            </a:r>
            <a:endParaRPr kumimoji="0" lang="en-US"/>
          </a:p>
        </p:txBody>
      </p:sp>
      <p:sp>
        <p:nvSpPr>
          <p:cNvPr id="10" name="Marcador de Posição da Data 9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7106AEC1-0884-41C8-82DF-84464AFBBDE2}" type="datetimeFigureOut">
              <a:rPr lang="pt-PT" smtClean="0"/>
              <a:pPr/>
              <a:t>30-09-2011</a:t>
            </a:fld>
            <a:endParaRPr lang="pt-PT"/>
          </a:p>
        </p:txBody>
      </p:sp>
      <p:sp>
        <p:nvSpPr>
          <p:cNvPr id="22" name="Marcador de Posição do Rodapé 21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pt-PT"/>
          </a:p>
        </p:txBody>
      </p:sp>
      <p:sp>
        <p:nvSpPr>
          <p:cNvPr id="18" name="Marcador de Posição do Número do Diapositivo 17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B68CE93A-0415-4A10-9F3F-58DC505846D1}" type="slidenum">
              <a:rPr lang="pt-PT" smtClean="0"/>
              <a:pPr/>
              <a:t>‹nº›</a:t>
            </a:fld>
            <a:endParaRPr lang="pt-PT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nobelprize.org/nobel_prizes/medicine/laureates/1904/pavlov-bio.html" TargetMode="External"/><Relationship Id="rId7" Type="http://schemas.openxmlformats.org/officeDocument/2006/relationships/hyperlink" Target="http://www.piaget.org/students.html" TargetMode="External"/><Relationship Id="rId2" Type="http://schemas.openxmlformats.org/officeDocument/2006/relationships/hyperlink" Target="http://plato.stanford.edu/entries/wilhelm-wundt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psychology.about.com/od/profilesofmajorthinkers/p/freudprofile.htm" TargetMode="External"/><Relationship Id="rId5" Type="http://schemas.openxmlformats.org/officeDocument/2006/relationships/hyperlink" Target="http://www.kirjasto.sci.fi/kohler.htm" TargetMode="External"/><Relationship Id="rId4" Type="http://schemas.openxmlformats.org/officeDocument/2006/relationships/hyperlink" Target="http://www.muskingum.edu/~psych/psycweb/history/watson.htm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pt-PT" dirty="0"/>
              <a:t>“A Psicologia tem um longo passado mas uma curta história” </a:t>
            </a:r>
            <a:r>
              <a:rPr lang="pt-PT" sz="2000" dirty="0" smtClean="0"/>
              <a:t>Charlotte </a:t>
            </a:r>
            <a:r>
              <a:rPr lang="pt-PT" sz="2000" dirty="0" err="1" smtClean="0"/>
              <a:t>Bühler</a:t>
            </a:r>
            <a:r>
              <a:rPr lang="pt-PT" sz="2000" dirty="0" smtClean="0"/>
              <a:t> </a:t>
            </a:r>
            <a:endParaRPr lang="pt-PT" sz="2000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l"/>
            <a:r>
              <a:rPr lang="pt-PT" dirty="0">
                <a:latin typeface="Comic Sans MS" pitchFamily="66" charset="0"/>
              </a:rPr>
              <a:t>PSICOLOGIA COMO CIÊNCIA</a:t>
            </a:r>
          </a:p>
          <a:p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xmlns="" val="33671005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 smtClean="0">
                <a:latin typeface="Comic Sans MS" pitchFamily="66" charset="0"/>
              </a:rPr>
              <a:t>Significado </a:t>
            </a:r>
            <a:endParaRPr lang="pt-PT" dirty="0">
              <a:latin typeface="Comic Sans MS" pitchFamily="66" charset="0"/>
            </a:endParaRPr>
          </a:p>
        </p:txBody>
      </p:sp>
      <p:sp>
        <p:nvSpPr>
          <p:cNvPr id="3" name="Marcador de Posição de Conteúdo 2"/>
          <p:cNvSpPr>
            <a:spLocks noGrp="1"/>
          </p:cNvSpPr>
          <p:nvPr>
            <p:ph sz="half" idx="1"/>
          </p:nvPr>
        </p:nvSpPr>
        <p:spPr>
          <a:xfrm>
            <a:off x="457200" y="1268760"/>
            <a:ext cx="5050904" cy="4857403"/>
          </a:xfrm>
        </p:spPr>
        <p:txBody>
          <a:bodyPr>
            <a:normAutofit fontScale="92500" lnSpcReduction="10000"/>
          </a:bodyPr>
          <a:lstStyle/>
          <a:p>
            <a:r>
              <a:rPr lang="pt-PT" b="1" dirty="0" smtClean="0">
                <a:latin typeface="+mj-lt"/>
              </a:rPr>
              <a:t>Psicologia</a:t>
            </a:r>
          </a:p>
          <a:p>
            <a:pPr>
              <a:buNone/>
            </a:pPr>
            <a:r>
              <a:rPr lang="pt-PT" dirty="0" smtClean="0"/>
              <a:t>   </a:t>
            </a:r>
            <a:r>
              <a:rPr lang="pt-PT" dirty="0" smtClean="0">
                <a:latin typeface="+mj-lt"/>
              </a:rPr>
              <a:t>do grego Ψυχολογία, </a:t>
            </a:r>
            <a:r>
              <a:rPr lang="pt-PT" dirty="0" err="1" smtClean="0">
                <a:latin typeface="+mj-lt"/>
              </a:rPr>
              <a:t>transl</a:t>
            </a:r>
            <a:r>
              <a:rPr lang="pt-PT" dirty="0" smtClean="0">
                <a:latin typeface="+mj-lt"/>
              </a:rPr>
              <a:t>. </a:t>
            </a:r>
            <a:r>
              <a:rPr lang="pt-PT" i="1" dirty="0" err="1" smtClean="0">
                <a:latin typeface="+mj-lt"/>
              </a:rPr>
              <a:t>psykhologuía</a:t>
            </a:r>
            <a:r>
              <a:rPr lang="pt-PT" dirty="0" smtClean="0">
                <a:latin typeface="+mj-lt"/>
              </a:rPr>
              <a:t>, </a:t>
            </a:r>
          </a:p>
          <a:p>
            <a:pPr>
              <a:buNone/>
            </a:pPr>
            <a:r>
              <a:rPr lang="pt-PT" dirty="0" smtClean="0">
                <a:latin typeface="+mj-lt"/>
              </a:rPr>
              <a:t>   de ψυχή, </a:t>
            </a:r>
            <a:r>
              <a:rPr lang="pt-PT" i="1" dirty="0" err="1" smtClean="0">
                <a:latin typeface="+mj-lt"/>
              </a:rPr>
              <a:t>psykhé</a:t>
            </a:r>
            <a:r>
              <a:rPr lang="pt-PT" dirty="0" smtClean="0">
                <a:latin typeface="+mj-lt"/>
              </a:rPr>
              <a:t>, "psique, "alma", "mente" e</a:t>
            </a:r>
          </a:p>
          <a:p>
            <a:pPr>
              <a:buNone/>
            </a:pPr>
            <a:r>
              <a:rPr lang="pt-PT" dirty="0" smtClean="0">
                <a:latin typeface="+mj-lt"/>
              </a:rPr>
              <a:t>  de λόγος, </a:t>
            </a:r>
            <a:r>
              <a:rPr lang="pt-PT" i="1" dirty="0" err="1" smtClean="0">
                <a:latin typeface="+mj-lt"/>
              </a:rPr>
              <a:t>lógos</a:t>
            </a:r>
            <a:r>
              <a:rPr lang="pt-PT" dirty="0" smtClean="0">
                <a:latin typeface="+mj-lt"/>
              </a:rPr>
              <a:t>, "palavra", "razão" ou "estudo") “</a:t>
            </a:r>
          </a:p>
          <a:p>
            <a:pPr>
              <a:buNone/>
            </a:pPr>
            <a:r>
              <a:rPr lang="pt-PT" dirty="0" smtClean="0">
                <a:latin typeface="+mj-lt"/>
              </a:rPr>
              <a:t>  é a ciência que estuda o comportamento (tudo o que organismo faz) e os processos mentais (experiências </a:t>
            </a:r>
            <a:r>
              <a:rPr lang="pt-PT" dirty="0" err="1" smtClean="0">
                <a:latin typeface="+mj-lt"/>
              </a:rPr>
              <a:t>subjetivas</a:t>
            </a:r>
            <a:r>
              <a:rPr lang="pt-PT" dirty="0" smtClean="0">
                <a:latin typeface="+mj-lt"/>
              </a:rPr>
              <a:t> inferidas através do comportamento)</a:t>
            </a:r>
          </a:p>
          <a:p>
            <a:endParaRPr lang="pt-PT" dirty="0" smtClean="0"/>
          </a:p>
          <a:p>
            <a:endParaRPr lang="pt-PT" dirty="0"/>
          </a:p>
        </p:txBody>
      </p:sp>
      <p:pic>
        <p:nvPicPr>
          <p:cNvPr id="1029" name="Picture 5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300192" y="2276872"/>
            <a:ext cx="1920232" cy="18516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 smtClean="0">
                <a:latin typeface="Comic Sans MS" pitchFamily="66" charset="0"/>
              </a:rPr>
              <a:t>Ciência </a:t>
            </a:r>
            <a:endParaRPr lang="pt-PT" dirty="0">
              <a:latin typeface="Comic Sans MS" pitchFamily="66" charset="0"/>
            </a:endParaRPr>
          </a:p>
        </p:txBody>
      </p:sp>
      <p:sp>
        <p:nvSpPr>
          <p:cNvPr id="3" name="Marcador de Posição de Conteúdo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marL="36576" indent="0">
              <a:buNone/>
            </a:pPr>
            <a:r>
              <a:rPr lang="pt-PT" sz="1600" dirty="0">
                <a:latin typeface="+mj-lt"/>
              </a:rPr>
              <a:t>4 </a:t>
            </a:r>
            <a:r>
              <a:rPr lang="pt-PT" sz="1600" dirty="0" smtClean="0">
                <a:latin typeface="+mj-lt"/>
              </a:rPr>
              <a:t>requisitos:</a:t>
            </a:r>
          </a:p>
          <a:p>
            <a:pPr marL="36576" indent="0">
              <a:buNone/>
            </a:pPr>
            <a:endParaRPr lang="pt-PT" sz="2000" dirty="0">
              <a:latin typeface="+mj-lt"/>
            </a:endParaRPr>
          </a:p>
          <a:p>
            <a:r>
              <a:rPr lang="pt-PT" sz="2000" dirty="0" smtClean="0">
                <a:latin typeface="+mj-lt"/>
              </a:rPr>
              <a:t>- </a:t>
            </a:r>
            <a:r>
              <a:rPr lang="pt-PT" sz="2000" dirty="0">
                <a:latin typeface="+mj-lt"/>
              </a:rPr>
              <a:t>objecto bem definido</a:t>
            </a:r>
            <a:r>
              <a:rPr lang="pt-PT" sz="2000" dirty="0" smtClean="0">
                <a:latin typeface="+mj-lt"/>
              </a:rPr>
              <a:t>;</a:t>
            </a:r>
          </a:p>
          <a:p>
            <a:endParaRPr lang="pt-PT" sz="2000" dirty="0">
              <a:latin typeface="+mj-lt"/>
            </a:endParaRPr>
          </a:p>
          <a:p>
            <a:r>
              <a:rPr lang="pt-PT" sz="2000" dirty="0" smtClean="0">
                <a:latin typeface="+mj-lt"/>
              </a:rPr>
              <a:t>- </a:t>
            </a:r>
            <a:r>
              <a:rPr lang="pt-PT" sz="2000" dirty="0">
                <a:latin typeface="+mj-lt"/>
              </a:rPr>
              <a:t>método(s) aplicáveis ao objecto</a:t>
            </a:r>
            <a:r>
              <a:rPr lang="pt-PT" sz="2000" dirty="0" smtClean="0">
                <a:latin typeface="+mj-lt"/>
              </a:rPr>
              <a:t>;</a:t>
            </a:r>
          </a:p>
          <a:p>
            <a:endParaRPr lang="pt-PT" sz="2000" dirty="0">
              <a:latin typeface="+mj-lt"/>
            </a:endParaRPr>
          </a:p>
          <a:p>
            <a:r>
              <a:rPr lang="pt-PT" sz="2000" dirty="0" smtClean="0">
                <a:latin typeface="+mj-lt"/>
              </a:rPr>
              <a:t>- </a:t>
            </a:r>
            <a:r>
              <a:rPr lang="pt-PT" sz="2000" dirty="0">
                <a:latin typeface="+mj-lt"/>
              </a:rPr>
              <a:t>linguagem rigorosa, </a:t>
            </a:r>
            <a:r>
              <a:rPr lang="pt-PT" sz="2000" dirty="0" err="1" smtClean="0">
                <a:latin typeface="+mj-lt"/>
              </a:rPr>
              <a:t>objetiva</a:t>
            </a:r>
            <a:r>
              <a:rPr lang="pt-PT" sz="2000" dirty="0" smtClean="0">
                <a:latin typeface="+mj-lt"/>
              </a:rPr>
              <a:t>;</a:t>
            </a:r>
          </a:p>
          <a:p>
            <a:pPr marL="36576" indent="0">
              <a:buNone/>
            </a:pPr>
            <a:endParaRPr lang="pt-PT" sz="2000" dirty="0" smtClean="0">
              <a:latin typeface="+mj-lt"/>
            </a:endParaRPr>
          </a:p>
          <a:p>
            <a:r>
              <a:rPr lang="pt-PT" sz="2000" dirty="0" smtClean="0">
                <a:latin typeface="+mj-lt"/>
              </a:rPr>
              <a:t>- </a:t>
            </a:r>
            <a:r>
              <a:rPr lang="pt-PT" sz="2000" dirty="0">
                <a:latin typeface="+mj-lt"/>
              </a:rPr>
              <a:t>intencionalidade própria, dirigida para o </a:t>
            </a:r>
            <a:r>
              <a:rPr lang="pt-PT" sz="2000" dirty="0" err="1" smtClean="0">
                <a:latin typeface="+mj-lt"/>
              </a:rPr>
              <a:t>objeto</a:t>
            </a:r>
            <a:r>
              <a:rPr lang="pt-PT" sz="2000" dirty="0" smtClean="0">
                <a:latin typeface="+mj-lt"/>
              </a:rPr>
              <a:t> </a:t>
            </a:r>
            <a:r>
              <a:rPr lang="pt-PT" sz="2000" dirty="0">
                <a:latin typeface="+mj-lt"/>
              </a:rPr>
              <a:t>em questão.</a:t>
            </a:r>
          </a:p>
          <a:p>
            <a:endParaRPr lang="pt-PT" sz="2000" dirty="0">
              <a:latin typeface="+mj-lt"/>
            </a:endParaRPr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marL="36576" indent="0">
              <a:buNone/>
            </a:pPr>
            <a:r>
              <a:rPr lang="pt-PT" sz="1600" dirty="0" smtClean="0">
                <a:latin typeface="+mj-lt"/>
              </a:rPr>
              <a:t>Características:</a:t>
            </a:r>
          </a:p>
          <a:p>
            <a:pPr marL="36576" indent="0">
              <a:buNone/>
            </a:pPr>
            <a:endParaRPr lang="pt-PT" sz="1600" dirty="0">
              <a:latin typeface="+mj-lt"/>
            </a:endParaRPr>
          </a:p>
          <a:p>
            <a:pPr marL="36576" indent="0">
              <a:buNone/>
            </a:pPr>
            <a:endParaRPr lang="pt-PT" sz="2000" dirty="0">
              <a:latin typeface="+mj-lt"/>
            </a:endParaRPr>
          </a:p>
          <a:p>
            <a:r>
              <a:rPr lang="pt-PT" sz="2000" dirty="0" smtClean="0">
                <a:latin typeface="+mj-lt"/>
              </a:rPr>
              <a:t>- </a:t>
            </a:r>
            <a:r>
              <a:rPr lang="pt-PT" sz="2000" dirty="0">
                <a:latin typeface="+mj-lt"/>
              </a:rPr>
              <a:t>revisibilidade;</a:t>
            </a:r>
          </a:p>
          <a:p>
            <a:r>
              <a:rPr lang="pt-PT" sz="2000" dirty="0" smtClean="0">
                <a:latin typeface="+mj-lt"/>
              </a:rPr>
              <a:t>- </a:t>
            </a:r>
            <a:r>
              <a:rPr lang="pt-PT" sz="2000" dirty="0">
                <a:latin typeface="+mj-lt"/>
              </a:rPr>
              <a:t>universalidade;</a:t>
            </a:r>
          </a:p>
          <a:p>
            <a:r>
              <a:rPr lang="pt-PT" sz="2000" dirty="0" smtClean="0">
                <a:latin typeface="+mj-lt"/>
              </a:rPr>
              <a:t>- </a:t>
            </a:r>
            <a:r>
              <a:rPr lang="pt-PT" sz="2000" dirty="0">
                <a:latin typeface="+mj-lt"/>
              </a:rPr>
              <a:t>objectividade;</a:t>
            </a:r>
          </a:p>
          <a:p>
            <a:r>
              <a:rPr lang="pt-PT" sz="2000" dirty="0" smtClean="0">
                <a:latin typeface="+mj-lt"/>
              </a:rPr>
              <a:t>- metódica</a:t>
            </a:r>
            <a:r>
              <a:rPr lang="pt-PT" sz="2000" dirty="0">
                <a:latin typeface="+mj-lt"/>
              </a:rPr>
              <a:t>;</a:t>
            </a:r>
          </a:p>
          <a:p>
            <a:r>
              <a:rPr lang="pt-PT" sz="2000" dirty="0" smtClean="0">
                <a:latin typeface="+mj-lt"/>
              </a:rPr>
              <a:t>- </a:t>
            </a:r>
            <a:r>
              <a:rPr lang="pt-PT" sz="2000" dirty="0">
                <a:latin typeface="+mj-lt"/>
              </a:rPr>
              <a:t>experimental (rigorosa; clara; </a:t>
            </a:r>
            <a:r>
              <a:rPr lang="pt-PT" sz="2000" dirty="0" smtClean="0">
                <a:latin typeface="+mj-lt"/>
              </a:rPr>
              <a:t>  precisa);      </a:t>
            </a:r>
            <a:endParaRPr lang="pt-PT" sz="2000" dirty="0">
              <a:latin typeface="+mj-lt"/>
            </a:endParaRPr>
          </a:p>
          <a:p>
            <a:r>
              <a:rPr lang="pt-PT" sz="2000" dirty="0" smtClean="0">
                <a:latin typeface="+mj-lt"/>
              </a:rPr>
              <a:t>- </a:t>
            </a:r>
            <a:r>
              <a:rPr lang="pt-PT" sz="2000" dirty="0">
                <a:latin typeface="+mj-lt"/>
              </a:rPr>
              <a:t>racional;</a:t>
            </a:r>
          </a:p>
          <a:p>
            <a:r>
              <a:rPr lang="pt-PT" sz="2000" dirty="0" smtClean="0">
                <a:latin typeface="+mj-lt"/>
              </a:rPr>
              <a:t>- contextualizada historicamente</a:t>
            </a:r>
            <a:r>
              <a:rPr lang="pt-PT" sz="2000" dirty="0">
                <a:latin typeface="+mj-lt"/>
              </a:rPr>
              <a:t>.</a:t>
            </a:r>
          </a:p>
          <a:p>
            <a:endParaRPr lang="pt-PT" sz="1600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3793382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PT" dirty="0" smtClean="0"/>
              <a:t>Porquê separar-se da Filosofia?</a:t>
            </a:r>
            <a:endParaRPr lang="pt-PT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/>
            <a:r>
              <a:rPr lang="pt-PT" sz="2800" dirty="0" smtClean="0">
                <a:latin typeface="+mj-lt"/>
              </a:rPr>
              <a:t>Como toda a ciência, </a:t>
            </a:r>
            <a:r>
              <a:rPr lang="pt-PT" sz="2800" dirty="0" smtClean="0">
                <a:latin typeface="+mj-lt"/>
              </a:rPr>
              <a:t>a finalidade</a:t>
            </a:r>
            <a:r>
              <a:rPr lang="pt-PT" sz="2800" dirty="0" smtClean="0">
                <a:latin typeface="+mj-lt"/>
              </a:rPr>
              <a:t> </a:t>
            </a:r>
            <a:r>
              <a:rPr lang="pt-PT" sz="2800" dirty="0" smtClean="0">
                <a:latin typeface="+mj-lt"/>
              </a:rPr>
              <a:t>da psicologia é a </a:t>
            </a:r>
            <a:r>
              <a:rPr lang="pt-PT" sz="2800" i="1" dirty="0" smtClean="0">
                <a:latin typeface="+mj-lt"/>
              </a:rPr>
              <a:t>descrição</a:t>
            </a:r>
            <a:r>
              <a:rPr lang="pt-PT" sz="2800" dirty="0" smtClean="0">
                <a:latin typeface="+mj-lt"/>
              </a:rPr>
              <a:t>, a </a:t>
            </a:r>
            <a:r>
              <a:rPr lang="pt-PT" sz="2800" i="1" dirty="0" smtClean="0">
                <a:latin typeface="+mj-lt"/>
              </a:rPr>
              <a:t>explicação</a:t>
            </a:r>
            <a:r>
              <a:rPr lang="pt-PT" sz="2800" dirty="0" smtClean="0">
                <a:latin typeface="+mj-lt"/>
              </a:rPr>
              <a:t>, a </a:t>
            </a:r>
            <a:r>
              <a:rPr lang="pt-PT" sz="2800" i="1" dirty="0" smtClean="0">
                <a:latin typeface="+mj-lt"/>
              </a:rPr>
              <a:t>previsão</a:t>
            </a:r>
            <a:r>
              <a:rPr lang="pt-PT" sz="2800" dirty="0" smtClean="0">
                <a:latin typeface="+mj-lt"/>
              </a:rPr>
              <a:t> e o </a:t>
            </a:r>
            <a:r>
              <a:rPr lang="pt-PT" sz="2800" i="1" dirty="0" smtClean="0">
                <a:latin typeface="+mj-lt"/>
              </a:rPr>
              <a:t>controle</a:t>
            </a:r>
            <a:r>
              <a:rPr lang="pt-PT" sz="2800" dirty="0" smtClean="0">
                <a:latin typeface="+mj-lt"/>
              </a:rPr>
              <a:t> do desenvolvimento do seu </a:t>
            </a:r>
            <a:r>
              <a:rPr lang="pt-PT" sz="2800" dirty="0" err="1" smtClean="0">
                <a:latin typeface="+mj-lt"/>
              </a:rPr>
              <a:t>objeto</a:t>
            </a:r>
            <a:r>
              <a:rPr lang="pt-PT" sz="2800" dirty="0" smtClean="0">
                <a:latin typeface="+mj-lt"/>
              </a:rPr>
              <a:t> de estudo. Como os processos mentais não podem ser observados mas apenas inferidos, torna-se o comportamento o alvo principal dessa descrição, explicação e previsão.</a:t>
            </a:r>
            <a:endParaRPr lang="pt-PT" sz="2800" dirty="0">
              <a:latin typeface="+mj-lt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 smtClean="0"/>
              <a:t>Contextualização</a:t>
            </a:r>
            <a:endParaRPr lang="pt-PT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/>
            <a:r>
              <a:rPr lang="pt-PT" sz="2400" dirty="0">
                <a:latin typeface="+mj-lt"/>
              </a:rPr>
              <a:t>Integrada durante séculos na Filosofia, a Psicologia só se torna uma Ciência independente nos finais do século XIX, quando </a:t>
            </a:r>
            <a:r>
              <a:rPr lang="pt-PT" sz="2400" u="sng" dirty="0" err="1">
                <a:latin typeface="+mj-lt"/>
              </a:rPr>
              <a:t>Wundt</a:t>
            </a:r>
            <a:r>
              <a:rPr lang="pt-PT" sz="2400" dirty="0">
                <a:latin typeface="+mj-lt"/>
              </a:rPr>
              <a:t> funda o primeiro </a:t>
            </a:r>
            <a:r>
              <a:rPr lang="pt-PT" sz="2400" u="sng" dirty="0">
                <a:latin typeface="+mj-lt"/>
              </a:rPr>
              <a:t>Laboratório de Psicologia Experimental</a:t>
            </a:r>
            <a:r>
              <a:rPr lang="pt-PT" sz="2400" dirty="0">
                <a:latin typeface="+mj-lt"/>
              </a:rPr>
              <a:t> em </a:t>
            </a:r>
            <a:r>
              <a:rPr lang="pt-PT" sz="2400" u="sng" dirty="0">
                <a:latin typeface="+mj-lt"/>
              </a:rPr>
              <a:t>1897</a:t>
            </a:r>
            <a:r>
              <a:rPr lang="pt-PT" sz="2400" dirty="0">
                <a:latin typeface="+mj-lt"/>
              </a:rPr>
              <a:t> (Leipzig, Alemanha). É a partir deste acontecimento que se vão desenvolver, de forma sistemática, as investigações em Psicologia.</a:t>
            </a:r>
          </a:p>
          <a:p>
            <a:pPr algn="just"/>
            <a:r>
              <a:rPr lang="pt-PT" sz="2400" dirty="0">
                <a:latin typeface="+mj-lt"/>
              </a:rPr>
              <a:t>	A curta história da Psicologia </a:t>
            </a:r>
            <a:r>
              <a:rPr lang="pt-PT" sz="2400" dirty="0" smtClean="0">
                <a:latin typeface="+mj-lt"/>
              </a:rPr>
              <a:t>Científica </a:t>
            </a:r>
            <a:r>
              <a:rPr lang="pt-PT" sz="2400" dirty="0">
                <a:latin typeface="+mj-lt"/>
              </a:rPr>
              <a:t>é atravessada por </a:t>
            </a:r>
            <a:r>
              <a:rPr lang="pt-PT" sz="2400" u="sng" dirty="0">
                <a:latin typeface="+mj-lt"/>
              </a:rPr>
              <a:t>paradigmas</a:t>
            </a:r>
            <a:r>
              <a:rPr lang="pt-PT" sz="2400" dirty="0">
                <a:latin typeface="+mj-lt"/>
              </a:rPr>
              <a:t> (sistemas, correntes teóricas) que apresentam diversas concepções, que se reflectem na definição dos objectos, métodos e praticas </a:t>
            </a:r>
            <a:r>
              <a:rPr lang="pt-PT" sz="2400" dirty="0" smtClean="0">
                <a:latin typeface="+mj-lt"/>
              </a:rPr>
              <a:t>científicas </a:t>
            </a:r>
            <a:r>
              <a:rPr lang="pt-PT" sz="2400" dirty="0">
                <a:latin typeface="+mj-lt"/>
              </a:rPr>
              <a:t>diferentes</a:t>
            </a:r>
            <a:r>
              <a:rPr lang="pt-PT" sz="2400" dirty="0" smtClean="0">
                <a:latin typeface="+mj-lt"/>
              </a:rPr>
              <a:t>.</a:t>
            </a:r>
            <a:endParaRPr lang="pt-PT" sz="24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601076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 smtClean="0">
                <a:latin typeface="Comic Sans MS" pitchFamily="66" charset="0"/>
              </a:rPr>
              <a:t>Contextualização (cont.)</a:t>
            </a:r>
            <a:endParaRPr lang="pt-PT" dirty="0">
              <a:latin typeface="Comic Sans MS" pitchFamily="66" charset="0"/>
            </a:endParaRPr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just"/>
            <a:endParaRPr lang="pt-PT" sz="3200" dirty="0" smtClean="0">
              <a:latin typeface="+mj-lt"/>
            </a:endParaRPr>
          </a:p>
          <a:p>
            <a:pPr algn="just"/>
            <a:r>
              <a:rPr lang="pt-PT" sz="3200" dirty="0" smtClean="0">
                <a:latin typeface="+mj-lt"/>
              </a:rPr>
              <a:t>	</a:t>
            </a:r>
            <a:r>
              <a:rPr lang="pt-PT" sz="3200" u="sng" dirty="0" smtClean="0">
                <a:latin typeface="+mj-lt"/>
              </a:rPr>
              <a:t>Wundt</a:t>
            </a:r>
            <a:r>
              <a:rPr lang="pt-PT" sz="3200" dirty="0" smtClean="0">
                <a:latin typeface="+mj-lt"/>
              </a:rPr>
              <a:t>, </a:t>
            </a:r>
            <a:r>
              <a:rPr lang="pt-PT" sz="3200" u="sng" dirty="0" smtClean="0">
                <a:latin typeface="+mj-lt"/>
              </a:rPr>
              <a:t>Pavlov</a:t>
            </a:r>
            <a:r>
              <a:rPr lang="pt-PT" sz="3200" dirty="0" smtClean="0">
                <a:latin typeface="+mj-lt"/>
              </a:rPr>
              <a:t>, </a:t>
            </a:r>
            <a:r>
              <a:rPr lang="pt-PT" sz="3200" u="sng" dirty="0" smtClean="0">
                <a:latin typeface="+mj-lt"/>
              </a:rPr>
              <a:t>Watson</a:t>
            </a:r>
            <a:r>
              <a:rPr lang="pt-PT" sz="3200" dirty="0" smtClean="0">
                <a:latin typeface="+mj-lt"/>
              </a:rPr>
              <a:t>, </a:t>
            </a:r>
            <a:r>
              <a:rPr lang="pt-PT" sz="3200" u="sng" dirty="0" err="1" smtClean="0">
                <a:latin typeface="+mj-lt"/>
              </a:rPr>
              <a:t>Köhler</a:t>
            </a:r>
            <a:r>
              <a:rPr lang="pt-PT" sz="3200" dirty="0" smtClean="0">
                <a:latin typeface="+mj-lt"/>
              </a:rPr>
              <a:t>, </a:t>
            </a:r>
            <a:r>
              <a:rPr lang="pt-PT" sz="3200" u="sng" dirty="0" smtClean="0">
                <a:latin typeface="+mj-lt"/>
              </a:rPr>
              <a:t>Freud</a:t>
            </a:r>
            <a:r>
              <a:rPr lang="pt-PT" sz="3200" dirty="0" smtClean="0">
                <a:latin typeface="+mj-lt"/>
              </a:rPr>
              <a:t> e </a:t>
            </a:r>
            <a:r>
              <a:rPr lang="pt-PT" sz="3200" u="sng" dirty="0" smtClean="0">
                <a:latin typeface="+mj-lt"/>
              </a:rPr>
              <a:t>Piaget</a:t>
            </a:r>
            <a:r>
              <a:rPr lang="pt-PT" sz="3200" dirty="0" smtClean="0">
                <a:latin typeface="+mj-lt"/>
              </a:rPr>
              <a:t> foram os autores que lideraram as principais tendências da Psicologia, desenvolvendo teorias, modelos explicativos, que não só orientaram, em determinado período, as actividades dos investigadores, como marcaram de forma decisiva o desenvolvimento da Psicologia.</a:t>
            </a:r>
          </a:p>
          <a:p>
            <a:pPr algn="just"/>
            <a:r>
              <a:rPr lang="pt-PT" sz="3200" dirty="0" smtClean="0">
                <a:latin typeface="+mj-lt"/>
              </a:rPr>
              <a:t>	A grande variedade e diversidade de teorias é condição e resultado do desenvolvimento de uma ciência que tem por </a:t>
            </a:r>
            <a:r>
              <a:rPr lang="pt-PT" sz="3200" dirty="0" err="1" smtClean="0">
                <a:latin typeface="+mj-lt"/>
              </a:rPr>
              <a:t>objeto</a:t>
            </a:r>
            <a:r>
              <a:rPr lang="pt-PT" sz="3200" dirty="0" smtClean="0">
                <a:latin typeface="+mj-lt"/>
              </a:rPr>
              <a:t> </a:t>
            </a:r>
            <a:r>
              <a:rPr lang="pt-PT" sz="3200" dirty="0" smtClean="0">
                <a:latin typeface="+mj-lt"/>
              </a:rPr>
              <a:t>o ser humano em toda a sua complexidade.</a:t>
            </a:r>
          </a:p>
          <a:p>
            <a:endParaRPr lang="pt-PT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634082"/>
          </a:xfrm>
        </p:spPr>
        <p:txBody>
          <a:bodyPr>
            <a:normAutofit fontScale="90000"/>
          </a:bodyPr>
          <a:lstStyle/>
          <a:p>
            <a:r>
              <a:rPr lang="pt-PT" dirty="0" smtClean="0">
                <a:latin typeface="Comic Sans MS" pitchFamily="66" charset="0"/>
              </a:rPr>
              <a:t>Autores e Correntes</a:t>
            </a:r>
            <a:endParaRPr lang="pt-PT" dirty="0">
              <a:latin typeface="Comic Sans MS" pitchFamily="66" charset="0"/>
            </a:endParaRPr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endParaRPr lang="pt-PT" dirty="0" smtClean="0"/>
          </a:p>
          <a:p>
            <a:pPr algn="ctr"/>
            <a:endParaRPr lang="pt-PT" dirty="0"/>
          </a:p>
          <a:p>
            <a:pPr algn="ctr"/>
            <a:endParaRPr lang="pt-PT" dirty="0" smtClean="0"/>
          </a:p>
          <a:p>
            <a:pPr algn="ctr"/>
            <a:endParaRPr lang="pt-PT" dirty="0"/>
          </a:p>
        </p:txBody>
      </p:sp>
      <p:graphicFrame>
        <p:nvGraphicFramePr>
          <p:cNvPr id="4" name="Tabe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420496971"/>
              </p:ext>
            </p:extLst>
          </p:nvPr>
        </p:nvGraphicFramePr>
        <p:xfrm>
          <a:off x="755576" y="1052736"/>
          <a:ext cx="6840760" cy="5151432"/>
        </p:xfrm>
        <a:graphic>
          <a:graphicData uri="http://schemas.openxmlformats.org/drawingml/2006/table">
            <a:tbl>
              <a:tblPr firstRow="1" firstCol="1" bandRow="1" bandCol="1">
                <a:tableStyleId>{5C22544A-7EE6-4342-B048-85BDC9FD1C3A}</a:tableStyleId>
              </a:tblPr>
              <a:tblGrid>
                <a:gridCol w="3109436"/>
                <a:gridCol w="3731324"/>
              </a:tblGrid>
              <a:tr h="864096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t-PT" sz="1200" dirty="0" err="1" smtClean="0">
                          <a:effectLst/>
                          <a:latin typeface="+mj-lt"/>
                        </a:rPr>
                        <a:t>Wundt</a:t>
                      </a:r>
                      <a:endParaRPr lang="pt-PT" sz="1200" dirty="0" smtClean="0">
                        <a:effectLst/>
                        <a:latin typeface="+mj-lt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pt-PT" sz="1200" dirty="0" smtClean="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t-PT" sz="1200" dirty="0" smtClean="0">
                          <a:effectLst/>
                          <a:latin typeface="+mj-lt"/>
                          <a:ea typeface="Times New Roman"/>
                          <a:cs typeface="Times New Roman"/>
                        </a:rPr>
                        <a:t>(</a:t>
                      </a:r>
                      <a:r>
                        <a:rPr lang="pt-PT" sz="1200" dirty="0" err="1" smtClean="0">
                          <a:latin typeface="+mj-lt"/>
                        </a:rPr>
                        <a:t>Wilhelm</a:t>
                      </a:r>
                      <a:r>
                        <a:rPr lang="pt-PT" sz="1200" dirty="0" smtClean="0">
                          <a:latin typeface="+mj-lt"/>
                        </a:rPr>
                        <a:t> </a:t>
                      </a:r>
                      <a:r>
                        <a:rPr lang="pt-PT" sz="1200" dirty="0" err="1" smtClean="0">
                          <a:latin typeface="+mj-lt"/>
                        </a:rPr>
                        <a:t>Maximilian</a:t>
                      </a:r>
                      <a:r>
                        <a:rPr lang="pt-PT" sz="1200" dirty="0" smtClean="0">
                          <a:latin typeface="+mj-lt"/>
                        </a:rPr>
                        <a:t> Wundt  (1832-1920)</a:t>
                      </a:r>
                      <a:endParaRPr lang="pt-PT" sz="1200" dirty="0" smtClean="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t-PT" sz="1200" dirty="0" smtClean="0">
                          <a:effectLst/>
                          <a:latin typeface="+mj-lt"/>
                          <a:ea typeface="Times New Roman"/>
                          <a:cs typeface="Times New Roman"/>
                        </a:rPr>
                        <a:t>Alemanha</a:t>
                      </a:r>
                      <a:endParaRPr lang="pt-PT" sz="1200" dirty="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t-PT" sz="1200" dirty="0" err="1">
                          <a:solidFill>
                            <a:schemeClr val="bg1"/>
                          </a:solidFill>
                          <a:effectLst/>
                        </a:rPr>
                        <a:t>Associacionismo</a:t>
                      </a:r>
                      <a:endParaRPr lang="pt-PT" sz="1200" dirty="0">
                        <a:solidFill>
                          <a:schemeClr val="bg1"/>
                        </a:solidFill>
                        <a:effectLst/>
                        <a:latin typeface="Garamond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tx1">
                        <a:lumMod val="95000"/>
                      </a:schemeClr>
                    </a:solidFill>
                  </a:tcPr>
                </a:tc>
              </a:tr>
              <a:tr h="838884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t-PT" sz="1200" dirty="0" smtClean="0">
                          <a:effectLst/>
                        </a:rPr>
                        <a:t>Pavlov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pt-PT" sz="1200" dirty="0" smtClean="0">
                        <a:effectLst/>
                        <a:latin typeface="Garamond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200" b="1" dirty="0" smtClean="0"/>
                        <a:t>Ivan </a:t>
                      </a:r>
                      <a:r>
                        <a:rPr lang="en-US" sz="1200" b="1" dirty="0" err="1" smtClean="0"/>
                        <a:t>Petrovich</a:t>
                      </a:r>
                      <a:r>
                        <a:rPr lang="en-US" sz="1200" b="1" dirty="0" smtClean="0"/>
                        <a:t> Pavlov</a:t>
                      </a:r>
                      <a:r>
                        <a:rPr lang="en-US" sz="1200" dirty="0" smtClean="0"/>
                        <a:t> </a:t>
                      </a:r>
                      <a:r>
                        <a:rPr lang="en-US" sz="1200" baseline="0" dirty="0" smtClean="0"/>
                        <a:t> (</a:t>
                      </a:r>
                      <a:r>
                        <a:rPr lang="en-US" sz="1200" dirty="0" smtClean="0"/>
                        <a:t>1849-</a:t>
                      </a:r>
                      <a:r>
                        <a:rPr lang="pt-PT" sz="1200" dirty="0" smtClean="0"/>
                        <a:t>1936)</a:t>
                      </a:r>
                      <a:endParaRPr lang="pt-PT" sz="1200" dirty="0" smtClean="0">
                        <a:effectLst/>
                        <a:latin typeface="Garamond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t-PT" sz="1200" dirty="0" smtClean="0">
                          <a:effectLst/>
                          <a:latin typeface="+mj-lt"/>
                          <a:ea typeface="Times New Roman"/>
                          <a:cs typeface="Times New Roman"/>
                        </a:rPr>
                        <a:t>Rússia</a:t>
                      </a:r>
                      <a:endParaRPr lang="pt-PT" sz="1200" dirty="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t-PT" sz="1200" dirty="0" err="1">
                          <a:effectLst/>
                        </a:rPr>
                        <a:t>Reflexologia</a:t>
                      </a:r>
                      <a:endParaRPr lang="pt-PT" sz="1200" dirty="0">
                        <a:effectLst/>
                        <a:latin typeface="Garamond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tx1">
                        <a:lumMod val="95000"/>
                      </a:schemeClr>
                    </a:solidFill>
                  </a:tcPr>
                </a:tc>
              </a:tr>
              <a:tr h="69007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t-PT" sz="1200" dirty="0" smtClean="0">
                          <a:effectLst/>
                        </a:rPr>
                        <a:t>Watson</a:t>
                      </a:r>
                    </a:p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PT" sz="1200" b="1" dirty="0" smtClean="0">
                        <a:effectLst/>
                        <a:latin typeface="Garamond"/>
                        <a:cs typeface="Times New Roman"/>
                      </a:endParaRPr>
                    </a:p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PT" sz="1200" b="1" dirty="0" smtClean="0"/>
                        <a:t>John B. Watson</a:t>
                      </a:r>
                      <a:r>
                        <a:rPr lang="pt-PT" sz="1200" b="1" baseline="0" dirty="0" smtClean="0"/>
                        <a:t>  </a:t>
                      </a:r>
                      <a:r>
                        <a:rPr lang="pt-PT" sz="1200" dirty="0" smtClean="0"/>
                        <a:t>(1878 - 1958)</a:t>
                      </a:r>
                    </a:p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PT" sz="1200" dirty="0" smtClean="0">
                          <a:latin typeface="+mj-lt"/>
                        </a:rPr>
                        <a:t>E.U.A.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t-PT" sz="1200" dirty="0">
                          <a:effectLst/>
                        </a:rPr>
                        <a:t>Behaviorismo</a:t>
                      </a:r>
                      <a:endParaRPr lang="pt-PT" sz="1200" dirty="0">
                        <a:effectLst/>
                        <a:latin typeface="Garamond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tx1">
                        <a:lumMod val="95000"/>
                      </a:schemeClr>
                    </a:solidFill>
                  </a:tcPr>
                </a:tc>
              </a:tr>
              <a:tr h="838884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t-PT" sz="1200" dirty="0" err="1" smtClean="0">
                          <a:effectLst/>
                        </a:rPr>
                        <a:t>Köhler</a:t>
                      </a:r>
                      <a:endParaRPr lang="pt-PT" sz="1200" dirty="0" smtClean="0">
                        <a:effectLst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pt-PT" sz="1200" dirty="0" smtClean="0">
                        <a:effectLst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t-PT" sz="1200" dirty="0" smtClean="0"/>
                        <a:t>Wolfgang </a:t>
                      </a:r>
                      <a:r>
                        <a:rPr lang="pt-PT" sz="1200" i="0" dirty="0" err="1" smtClean="0"/>
                        <a:t>Köhler</a:t>
                      </a:r>
                      <a:r>
                        <a:rPr lang="pt-PT" sz="1200" i="0" dirty="0" smtClean="0"/>
                        <a:t>  </a:t>
                      </a:r>
                      <a:r>
                        <a:rPr lang="pt-PT" sz="1200" dirty="0" smtClean="0"/>
                        <a:t> (1887-1967)</a:t>
                      </a:r>
                      <a:endParaRPr lang="pt-PT" sz="1200" dirty="0" smtClean="0">
                        <a:effectLst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t-PT" sz="1200" dirty="0" smtClean="0">
                          <a:effectLst/>
                          <a:latin typeface="+mj-lt"/>
                        </a:rPr>
                        <a:t>Alemanha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t-PT" sz="1200" dirty="0">
                          <a:effectLst/>
                        </a:rPr>
                        <a:t>Gestaltismo</a:t>
                      </a:r>
                      <a:endParaRPr lang="pt-PT" sz="1200" dirty="0">
                        <a:effectLst/>
                        <a:latin typeface="Garamond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tx1">
                        <a:lumMod val="95000"/>
                      </a:schemeClr>
                    </a:solidFill>
                  </a:tcPr>
                </a:tc>
              </a:tr>
              <a:tr h="82073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t-PT" sz="1200" dirty="0" smtClean="0">
                          <a:effectLst/>
                        </a:rPr>
                        <a:t>Freud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pt-PT" sz="1200" dirty="0" smtClean="0">
                        <a:effectLst/>
                        <a:latin typeface="Garamond"/>
                        <a:ea typeface="Times New Roman"/>
                        <a:cs typeface="Times New Roman"/>
                      </a:endParaRPr>
                    </a:p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PT" sz="1200" b="1" dirty="0" err="1" smtClean="0"/>
                        <a:t>Sigmund</a:t>
                      </a:r>
                      <a:r>
                        <a:rPr lang="pt-PT" sz="1200" b="1" dirty="0" smtClean="0"/>
                        <a:t> Freud  (1856-1939)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t-PT" sz="1200" dirty="0" err="1" smtClean="0">
                          <a:effectLst/>
                          <a:latin typeface="+mj-lt"/>
                          <a:ea typeface="Times New Roman"/>
                          <a:cs typeface="Times New Roman"/>
                        </a:rPr>
                        <a:t>Austria</a:t>
                      </a:r>
                      <a:endParaRPr lang="pt-PT" sz="1200" dirty="0" smtClean="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pt-PT" sz="1200" dirty="0" smtClean="0">
                        <a:effectLst/>
                        <a:latin typeface="Garamond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pt-PT" sz="1200" dirty="0">
                        <a:effectLst/>
                        <a:latin typeface="Garamond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t-PT" sz="1200" dirty="0">
                          <a:effectLst/>
                        </a:rPr>
                        <a:t>Psicanálise</a:t>
                      </a:r>
                      <a:endParaRPr lang="pt-PT" sz="1200" dirty="0">
                        <a:effectLst/>
                        <a:latin typeface="Garamond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tx1">
                        <a:lumMod val="95000"/>
                      </a:schemeClr>
                    </a:solidFill>
                  </a:tcPr>
                </a:tc>
              </a:tr>
              <a:tr h="780768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t-PT" sz="1200" dirty="0" smtClean="0">
                          <a:effectLst/>
                        </a:rPr>
                        <a:t>Piaget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pt-PT" sz="1200" dirty="0" smtClean="0">
                        <a:effectLst/>
                        <a:latin typeface="Garamond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t-PT" sz="1200" i="1" dirty="0" err="1" smtClean="0">
                          <a:latin typeface="+mj-lt"/>
                        </a:rPr>
                        <a:t>Jean</a:t>
                      </a:r>
                      <a:r>
                        <a:rPr lang="pt-PT" sz="1200" i="1" dirty="0" smtClean="0">
                          <a:latin typeface="+mj-lt"/>
                        </a:rPr>
                        <a:t> Piaget</a:t>
                      </a:r>
                      <a:r>
                        <a:rPr lang="pt-PT" sz="1200" dirty="0" smtClean="0">
                          <a:latin typeface="+mj-lt"/>
                        </a:rPr>
                        <a:t>  (1896-1980)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t-PT" sz="1200" dirty="0" err="1" smtClean="0">
                          <a:effectLst/>
                          <a:latin typeface="+mj-lt"/>
                          <a:ea typeface="Times New Roman"/>
                          <a:cs typeface="Times New Roman"/>
                        </a:rPr>
                        <a:t>Suiça</a:t>
                      </a:r>
                      <a:endParaRPr lang="pt-PT" sz="1200" dirty="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t-PT" sz="1200" dirty="0">
                          <a:effectLst/>
                        </a:rPr>
                        <a:t>Construtivismo</a:t>
                      </a:r>
                      <a:endParaRPr lang="pt-PT" sz="1200" dirty="0">
                        <a:effectLst/>
                        <a:latin typeface="Garamond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tx1">
                        <a:lumMod val="9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3157538" y="2943225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49263" algn="l"/>
                <a:tab pos="2700338" algn="ctr"/>
              </a:tabLst>
            </a:pPr>
            <a:r>
              <a:rPr kumimoji="0" lang="pt-PT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Garamond" pitchFamily="18" charset="0"/>
                <a:ea typeface="Times New Roman" pitchFamily="18" charset="0"/>
                <a:cs typeface="Times New Roman" pitchFamily="18" charset="0"/>
              </a:rPr>
              <a:t> </a:t>
            </a:r>
            <a:endParaRPr kumimoji="0" lang="pt-PT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166757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06090"/>
          </a:xfrm>
        </p:spPr>
        <p:txBody>
          <a:bodyPr>
            <a:normAutofit fontScale="90000"/>
          </a:bodyPr>
          <a:lstStyle/>
          <a:p>
            <a:r>
              <a:rPr lang="pt-PT" dirty="0" smtClean="0">
                <a:latin typeface="Comic Sans MS" pitchFamily="66" charset="0"/>
              </a:rPr>
              <a:t>Sítios para consulta </a:t>
            </a:r>
            <a:endParaRPr lang="pt-PT" dirty="0">
              <a:latin typeface="Comic Sans MS" pitchFamily="66" charset="0"/>
            </a:endParaRPr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457200" y="980728"/>
            <a:ext cx="7467600" cy="5145435"/>
          </a:xfrm>
        </p:spPr>
        <p:txBody>
          <a:bodyPr>
            <a:normAutofit/>
          </a:bodyPr>
          <a:lstStyle/>
          <a:p>
            <a:r>
              <a:rPr lang="pt-PT" sz="1800" dirty="0" smtClean="0">
                <a:hlinkClick r:id="rId2"/>
              </a:rPr>
              <a:t>http://plato.stanford.edu/entries/wilhelm-wundt/</a:t>
            </a:r>
            <a:r>
              <a:rPr lang="pt-PT" sz="1800" dirty="0" smtClean="0"/>
              <a:t>  </a:t>
            </a:r>
          </a:p>
          <a:p>
            <a:pPr>
              <a:buNone/>
            </a:pPr>
            <a:r>
              <a:rPr lang="pt-PT" sz="1800" dirty="0" smtClean="0"/>
              <a:t> </a:t>
            </a:r>
          </a:p>
          <a:p>
            <a:r>
              <a:rPr lang="pt-PT" sz="1800" dirty="0" smtClean="0">
                <a:hlinkClick r:id="rId3"/>
              </a:rPr>
              <a:t>http://www.nobelprize.org/nobel_prizes/medicine/laureates/1904/pavlov-bio.html</a:t>
            </a:r>
            <a:endParaRPr lang="pt-PT" sz="1800" dirty="0" smtClean="0"/>
          </a:p>
          <a:p>
            <a:endParaRPr lang="pt-PT" sz="1800" dirty="0" smtClean="0"/>
          </a:p>
          <a:p>
            <a:r>
              <a:rPr lang="pt-PT" sz="1800" dirty="0" smtClean="0">
                <a:hlinkClick r:id="rId4"/>
              </a:rPr>
              <a:t>http://www.muskingum.edu/~psych/psycweb/history/watson.htm</a:t>
            </a:r>
            <a:endParaRPr lang="pt-PT" sz="1800" dirty="0" smtClean="0"/>
          </a:p>
          <a:p>
            <a:endParaRPr lang="pt-PT" sz="1800" dirty="0" smtClean="0"/>
          </a:p>
          <a:p>
            <a:r>
              <a:rPr lang="pt-PT" sz="1800" dirty="0" smtClean="0">
                <a:hlinkClick r:id="rId5"/>
              </a:rPr>
              <a:t>http://www.kirjasto.sci.fi/kohler.htm</a:t>
            </a:r>
            <a:endParaRPr lang="pt-PT" sz="1800" dirty="0" smtClean="0"/>
          </a:p>
          <a:p>
            <a:endParaRPr lang="pt-PT" sz="1800" dirty="0" smtClean="0"/>
          </a:p>
          <a:p>
            <a:r>
              <a:rPr lang="pt-PT" sz="1800" dirty="0" smtClean="0">
                <a:hlinkClick r:id="rId6"/>
              </a:rPr>
              <a:t>http://psychology.about.com/od/profilesofmajorthinkers/p/freudprofile.htm</a:t>
            </a:r>
            <a:endParaRPr lang="pt-PT" sz="1800" dirty="0" smtClean="0"/>
          </a:p>
          <a:p>
            <a:endParaRPr lang="pt-PT" sz="1800" dirty="0" smtClean="0"/>
          </a:p>
          <a:p>
            <a:r>
              <a:rPr lang="pt-PT" sz="1800" dirty="0" smtClean="0">
                <a:hlinkClick r:id="rId7"/>
              </a:rPr>
              <a:t>http://www.piaget.org/students.html</a:t>
            </a:r>
            <a:endParaRPr lang="pt-PT" sz="1800" dirty="0" smtClean="0"/>
          </a:p>
          <a:p>
            <a:endParaRPr lang="pt-PT" sz="2400" dirty="0" smtClean="0"/>
          </a:p>
          <a:p>
            <a:endParaRPr lang="pt-PT" sz="2400" dirty="0" smtClean="0"/>
          </a:p>
          <a:p>
            <a:endParaRPr lang="pt-PT" dirty="0" smtClean="0"/>
          </a:p>
          <a:p>
            <a:endParaRPr lang="pt-PT" dirty="0" smtClean="0"/>
          </a:p>
          <a:p>
            <a:endParaRPr lang="pt-PT" dirty="0" smtClean="0"/>
          </a:p>
          <a:p>
            <a:endParaRPr lang="pt-PT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écnica">
  <a:themeElements>
    <a:clrScheme name="Técnica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Técnica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écnica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166</TotalTime>
  <Words>352</Words>
  <Application>Microsoft Office PowerPoint</Application>
  <PresentationFormat>Apresentação no Ecrã (4:3)</PresentationFormat>
  <Paragraphs>87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dos diapositivos</vt:lpstr>
      </vt:variant>
      <vt:variant>
        <vt:i4>8</vt:i4>
      </vt:variant>
    </vt:vector>
  </HeadingPairs>
  <TitlesOfParts>
    <vt:vector size="9" baseType="lpstr">
      <vt:lpstr>Técnica</vt:lpstr>
      <vt:lpstr>“A Psicologia tem um longo passado mas uma curta história” Charlotte Bühler </vt:lpstr>
      <vt:lpstr>Significado </vt:lpstr>
      <vt:lpstr>Ciência </vt:lpstr>
      <vt:lpstr>Porquê separar-se da Filosofia?</vt:lpstr>
      <vt:lpstr>Contextualização</vt:lpstr>
      <vt:lpstr>Contextualização (cont.)</vt:lpstr>
      <vt:lpstr>Autores e Correntes</vt:lpstr>
      <vt:lpstr>Sítios para consulta </vt:lpstr>
    </vt:vector>
  </TitlesOfParts>
  <Company>M. E. - GEPE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“A Psicologia tem um longo passado mas uma curta história” Charlotte Bühler</dc:title>
  <dc:creator>Maria Pinto</dc:creator>
  <cp:lastModifiedBy>344</cp:lastModifiedBy>
  <cp:revision>16</cp:revision>
  <dcterms:created xsi:type="dcterms:W3CDTF">2011-09-23T09:43:44Z</dcterms:created>
  <dcterms:modified xsi:type="dcterms:W3CDTF">2011-09-30T13:59:42Z</dcterms:modified>
</cp:coreProperties>
</file>