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theme/themeOverride1.xml" ContentType="application/vnd.openxmlformats-officedocument.themeOverride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2" y="-3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3.xml"/><Relationship Id="rId10" Type="http://schemas.openxmlformats.org/officeDocument/2006/relationships/tableStyles" Target="tableStyles.xml"/><Relationship Id="rId5" Type="http://schemas.openxmlformats.org/officeDocument/2006/relationships/slide" Target="slides/slide4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Diapositivo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ângulo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ângulo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PT" smtClean="0"/>
              <a:t>Faça clique para editar o estilo</a:t>
            </a:r>
            <a:endParaRPr lang="en-US"/>
          </a:p>
        </p:txBody>
      </p:sp>
      <p:sp>
        <p:nvSpPr>
          <p:cNvPr id="7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3B15DF6-80D1-4CC6-AD8A-850D41ED0707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10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1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5AAF779-E851-4EDA-9C97-D01D3E3E74A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77BFE-DC12-4745-B257-2C330DA79304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5ACA-C1CB-4E2E-82CD-DF8B29C61E2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18958-1E72-4F25-AEFA-FC0802BD2235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0437D-B8EB-4C5F-A419-A8D71426EA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501E7-5364-452A-AEA2-25BB5965508E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76B1F-4839-4A4E-BB0B-319D0DDAB5FB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7" name="Marcador de Posição d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E3FB8-6BC5-44E3-99A6-E4209C579430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8" name="Marcador de Posição do Número do Diapositivo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1B76BE6-1E25-49DD-88B1-817E12CB9DD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  <p:sp>
        <p:nvSpPr>
          <p:cNvPr id="9" name="Marcador de Posição do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439CE00-D4AB-4257-BA24-5DA901EDC5AC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6" name="Marcador de Posição do Número do Diapositivo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9C2E4CD-B267-4BDB-9EEF-216B38D11B5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  <p:sp>
        <p:nvSpPr>
          <p:cNvPr id="7" name="Marcador de Posição do Rodapé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6" name="Marcador de Posição do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5" name="Marcador de Posição do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7" name="Marcador de Posição da Data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ED22242-522F-4CCB-BF4C-D992886245BB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8" name="Marcador de Posição do Número do Diapositivo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DA4B4C-36F6-4A4D-8707-297609B283FE}" type="slidenum">
              <a:rPr lang="pt-PT"/>
              <a:pPr>
                <a:defRPr/>
              </a:pPr>
              <a:t>‹#›</a:t>
            </a:fld>
            <a:endParaRPr lang="pt-PT"/>
          </a:p>
        </p:txBody>
      </p:sp>
      <p:sp>
        <p:nvSpPr>
          <p:cNvPr id="9" name="Marcador de Posição do Rodapé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FB6C0-FB02-4259-AA51-AC357F635FC7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4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76F1C-5CED-4FB3-AB93-678552E4070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B674B-05F9-452D-ABEF-A05099363BA4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4B7BBF4-9AAF-447D-83E2-A4FCBB4FDFB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E2226-A1ED-40C9-9FD1-C4234ADE3C36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6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918D3-84CB-43A3-9514-02453FCB978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ângulo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ângulo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ângulo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PT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Marcador de Posição d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E2BF9FE-4E71-4372-84BB-BBC42057B6BD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10" name="Marcador de Posição do Número do Diapositivo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0E5ADB1D-CA9B-4CD8-B02C-45F8BD19694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  <p:sp>
        <p:nvSpPr>
          <p:cNvPr id="11" name="Marcador de Posição do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1027" name="Marcador de Posição do Texto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C55BBA-D981-4019-94CC-AD9CE8417B03}" type="datetimeFigureOut">
              <a:rPr lang="pt-PT"/>
              <a:pPr>
                <a:defRPr/>
              </a:pPr>
              <a:t>11/3/11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ângulo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ângulo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ângulo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BF60CFD-E90B-4E39-ACA0-B6876DAA723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4" r:id="rId4"/>
    <p:sldLayoutId id="2147483675" r:id="rId5"/>
    <p:sldLayoutId id="2147483670" r:id="rId6"/>
    <p:sldLayoutId id="2147483676" r:id="rId7"/>
    <p:sldLayoutId id="2147483669" r:id="rId8"/>
    <p:sldLayoutId id="2147483677" r:id="rId9"/>
    <p:sldLayoutId id="2147483668" r:id="rId10"/>
    <p:sldLayoutId id="21474836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charset="0"/>
          <a:ea typeface="ＭＳ Ｐゴシック" charset="-128"/>
          <a:cs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charset="0"/>
          <a:ea typeface="ＭＳ Ｐゴシック" charset="-128"/>
          <a:cs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charset="0"/>
          <a:ea typeface="ＭＳ Ｐゴシック" charset="-128"/>
          <a:cs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charset="0"/>
          <a:ea typeface="ＭＳ Ｐゴシック" charset="-128"/>
          <a:cs typeface="ＭＳ Ｐゴシック" charset="-128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"/>
        <a:defRPr sz="29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charset="2"/>
        <a:buChar char="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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charset="2"/>
        <a:buChar char="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charset="2"/>
        <a:buChar char="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dirty="0" smtClean="0">
                <a:ea typeface="+mj-ea"/>
                <a:cs typeface="+mj-cs"/>
              </a:rPr>
              <a:t>W. Wundt</a:t>
            </a:r>
            <a:endParaRPr lang="pt-PT" dirty="0">
              <a:ea typeface="+mj-ea"/>
              <a:cs typeface="+mj-cs"/>
            </a:endParaRPr>
          </a:p>
        </p:txBody>
      </p:sp>
      <p:sp>
        <p:nvSpPr>
          <p:cNvPr id="13314" name="Subtítulo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r>
              <a:rPr lang="pt-PT" smtClean="0"/>
              <a:t>O Associacionismo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Associacionismo </a:t>
            </a:r>
            <a:r>
              <a:rPr lang="pt-PT" sz="2700" smtClean="0"/>
              <a:t>ou estruturalismo ou atomismo</a:t>
            </a:r>
          </a:p>
        </p:txBody>
      </p:sp>
      <p:sp>
        <p:nvSpPr>
          <p:cNvPr id="14338" name="Marcador de Posição do Texto 2"/>
          <p:cNvSpPr>
            <a:spLocks noGrp="1"/>
          </p:cNvSpPr>
          <p:nvPr>
            <p:ph type="body" idx="2"/>
          </p:nvPr>
        </p:nvSpPr>
        <p:spPr>
          <a:ln/>
        </p:spPr>
        <p:txBody>
          <a:bodyPr/>
          <a:lstStyle/>
          <a:p>
            <a:endParaRPr lang="en-US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pt-PT" sz="3200" dirty="0" smtClean="0">
                <a:ea typeface="+mn-ea"/>
                <a:cs typeface="+mn-cs"/>
              </a:rPr>
              <a:t>Influenciado pelas mais recentes descobertas da Química (todas as substancias químicas são compostas por </a:t>
            </a:r>
            <a:r>
              <a:rPr lang="pt-PT" sz="3200" u="sng" dirty="0" smtClean="0">
                <a:ea typeface="+mn-ea"/>
                <a:cs typeface="+mn-cs"/>
              </a:rPr>
              <a:t>átomos</a:t>
            </a:r>
            <a:r>
              <a:rPr lang="pt-PT" sz="3200" dirty="0" smtClean="0">
                <a:ea typeface="+mn-ea"/>
                <a:cs typeface="+mn-cs"/>
              </a:rPr>
              <a:t> que se combinam, formando moléculas), Wundt vai decompor a </a:t>
            </a:r>
            <a:r>
              <a:rPr lang="pt-PT" sz="3200" u="sng" dirty="0" smtClean="0">
                <a:ea typeface="+mn-ea"/>
                <a:cs typeface="+mn-cs"/>
              </a:rPr>
              <a:t>Consciência</a:t>
            </a:r>
            <a:r>
              <a:rPr lang="pt-PT" sz="3200" dirty="0" smtClean="0">
                <a:ea typeface="+mn-ea"/>
                <a:cs typeface="+mn-cs"/>
              </a:rPr>
              <a:t> nos seus elementos simples – as </a:t>
            </a:r>
            <a:r>
              <a:rPr lang="pt-PT" sz="3200" u="sng" dirty="0" smtClean="0">
                <a:ea typeface="+mn-ea"/>
                <a:cs typeface="+mn-cs"/>
              </a:rPr>
              <a:t>Sensações;</a:t>
            </a:r>
            <a:endParaRPr lang="pt-PT" sz="3200" dirty="0" smtClean="0">
              <a:ea typeface="+mn-ea"/>
              <a:cs typeface="+mn-cs"/>
            </a:endParaRP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pt-PT" sz="3200" dirty="0" smtClean="0">
                <a:ea typeface="+mn-ea"/>
                <a:cs typeface="+mn-cs"/>
              </a:rPr>
              <a:t>Defendia uma </a:t>
            </a:r>
            <a:r>
              <a:rPr lang="pt-PT" sz="3200" u="sng" dirty="0" smtClean="0">
                <a:ea typeface="+mn-ea"/>
                <a:cs typeface="+mn-cs"/>
              </a:rPr>
              <a:t>concepção atomista</a:t>
            </a:r>
            <a:r>
              <a:rPr lang="pt-PT" sz="3200" dirty="0" smtClean="0">
                <a:ea typeface="+mn-ea"/>
                <a:cs typeface="+mn-cs"/>
              </a:rPr>
              <a:t>, segundo a qual as operações e processos mentais são a organização de </a:t>
            </a:r>
            <a:r>
              <a:rPr lang="pt-PT" sz="3200" u="sng" dirty="0" smtClean="0">
                <a:ea typeface="+mn-ea"/>
                <a:cs typeface="+mn-cs"/>
              </a:rPr>
              <a:t>sensações elementares</a:t>
            </a:r>
            <a:r>
              <a:rPr lang="pt-PT" sz="3200" dirty="0" smtClean="0">
                <a:ea typeface="+mn-ea"/>
                <a:cs typeface="+mn-cs"/>
              </a:rPr>
              <a:t>, que se </a:t>
            </a:r>
            <a:r>
              <a:rPr lang="pt-PT" sz="3200" u="sng" dirty="0" smtClean="0">
                <a:ea typeface="+mn-ea"/>
                <a:cs typeface="+mn-cs"/>
              </a:rPr>
              <a:t>associam</a:t>
            </a:r>
            <a:r>
              <a:rPr lang="pt-PT" sz="3200" dirty="0" smtClean="0">
                <a:ea typeface="+mn-ea"/>
                <a:cs typeface="+mn-cs"/>
              </a:rPr>
              <a:t>;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pt-PT" sz="3200" dirty="0" smtClean="0">
                <a:ea typeface="+mn-ea"/>
                <a:cs typeface="+mn-cs"/>
              </a:rPr>
              <a:t>Para Wundt, o </a:t>
            </a:r>
            <a:r>
              <a:rPr lang="pt-PT" sz="3200" u="sng" dirty="0" smtClean="0">
                <a:ea typeface="+mn-ea"/>
                <a:cs typeface="+mn-cs"/>
              </a:rPr>
              <a:t>objecto</a:t>
            </a:r>
            <a:r>
              <a:rPr lang="pt-PT" sz="3200" dirty="0" smtClean="0">
                <a:ea typeface="+mn-ea"/>
                <a:cs typeface="+mn-cs"/>
              </a:rPr>
              <a:t> da Psicologia é o </a:t>
            </a:r>
            <a:r>
              <a:rPr lang="pt-PT" sz="3200" u="sng" dirty="0" smtClean="0">
                <a:ea typeface="+mn-ea"/>
                <a:cs typeface="+mn-cs"/>
              </a:rPr>
              <a:t>estudo da mente</a:t>
            </a:r>
            <a:r>
              <a:rPr lang="pt-PT" sz="3200" dirty="0" smtClean="0">
                <a:ea typeface="+mn-ea"/>
                <a:cs typeface="+mn-cs"/>
              </a:rPr>
              <a:t>, dos processos mentais, da experiência consciente do Homem. É no seu laboratório que vai procurar conhecer os elementos constituintes da consciência, a forma como se relacionam e se associam;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2" name="Marcador de Posição do Texto 2"/>
          <p:cNvSpPr>
            <a:spLocks noGrp="1"/>
          </p:cNvSpPr>
          <p:nvPr>
            <p:ph type="body" idx="2"/>
          </p:nvPr>
        </p:nvSpPr>
        <p:spPr>
          <a:ln/>
        </p:spPr>
        <p:txBody>
          <a:bodyPr/>
          <a:lstStyle/>
          <a:p>
            <a:endParaRPr lang="en-US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pt-PT" sz="3200" dirty="0" smtClean="0">
                <a:ea typeface="+mn-ea"/>
                <a:cs typeface="+mn-cs"/>
              </a:rPr>
              <a:t>Para conhecer a consciência, Wundt utilizava como </a:t>
            </a:r>
            <a:r>
              <a:rPr lang="pt-PT" sz="3200" u="sng" dirty="0" smtClean="0">
                <a:ea typeface="+mn-ea"/>
                <a:cs typeface="+mn-cs"/>
              </a:rPr>
              <a:t>método: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pt-PT" sz="3200" dirty="0" smtClean="0">
                <a:ea typeface="+mn-ea"/>
                <a:cs typeface="+mn-cs"/>
              </a:rPr>
              <a:t> a </a:t>
            </a:r>
            <a:r>
              <a:rPr lang="pt-PT" sz="3200" u="sng" dirty="0" smtClean="0">
                <a:ea typeface="+mn-ea"/>
                <a:cs typeface="+mn-cs"/>
              </a:rPr>
              <a:t>Introspecção Controlada</a:t>
            </a:r>
            <a:r>
              <a:rPr lang="pt-PT" sz="3200" dirty="0" smtClean="0">
                <a:ea typeface="+mn-ea"/>
                <a:cs typeface="+mn-cs"/>
              </a:rPr>
              <a:t>: observadores treinados descreviam, no laboratório, as suas experiências, resultantes de uma situação experimental definida. Através da introspecção, os sujeitos experimentais descreviam o que sentiam, os seus estados subjectivos, resultantes de estímulos visuais, auditivos e tácteis;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pt-PT" sz="3200" dirty="0" smtClean="0">
                <a:ea typeface="+mn-ea"/>
                <a:cs typeface="+mn-cs"/>
              </a:rPr>
              <a:t>A concepção de Psicologia defendida por </a:t>
            </a:r>
            <a:r>
              <a:rPr lang="pt-PT" sz="3200" dirty="0" err="1" smtClean="0">
                <a:ea typeface="+mn-ea"/>
                <a:cs typeface="+mn-cs"/>
              </a:rPr>
              <a:t>Wundt</a:t>
            </a:r>
            <a:r>
              <a:rPr lang="pt-PT" sz="3200" dirty="0" smtClean="0">
                <a:ea typeface="+mn-ea"/>
                <a:cs typeface="+mn-cs"/>
              </a:rPr>
              <a:t> apresenta: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pt-PT" sz="3200" dirty="0" smtClean="0">
                <a:ea typeface="+mn-ea"/>
                <a:cs typeface="+mn-cs"/>
              </a:rPr>
              <a:t> a </a:t>
            </a:r>
            <a:r>
              <a:rPr lang="pt-PT" sz="3200" u="sng" dirty="0" smtClean="0">
                <a:ea typeface="+mn-ea"/>
                <a:cs typeface="+mn-cs"/>
              </a:rPr>
              <a:t>Consciência</a:t>
            </a:r>
            <a:r>
              <a:rPr lang="pt-PT" sz="3200" dirty="0" smtClean="0">
                <a:ea typeface="+mn-ea"/>
                <a:cs typeface="+mn-cs"/>
              </a:rPr>
              <a:t> como objecto 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pt-PT" sz="3200" dirty="0" smtClean="0">
                <a:ea typeface="+mn-ea"/>
                <a:cs typeface="+mn-cs"/>
              </a:rPr>
              <a:t>e 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pt-PT" sz="3200" dirty="0" smtClean="0">
                <a:ea typeface="+mn-ea"/>
                <a:cs typeface="+mn-cs"/>
              </a:rPr>
              <a:t>a </a:t>
            </a:r>
            <a:r>
              <a:rPr lang="pt-PT" sz="3200" u="sng" dirty="0" smtClean="0">
                <a:ea typeface="+mn-ea"/>
                <a:cs typeface="+mn-cs"/>
              </a:rPr>
              <a:t>Introspecção</a:t>
            </a:r>
            <a:r>
              <a:rPr lang="pt-PT" sz="3200" dirty="0" smtClean="0">
                <a:ea typeface="+mn-ea"/>
                <a:cs typeface="+mn-cs"/>
              </a:rPr>
              <a:t> como método: a Psicologia teria como objecto a experiência humana, estudada na perspectiva das experiências pessoais, através da auto-observação, visando conhecer os seus elementos constituintes, as sensações.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386" name="Marcador de Posição do Texto 2"/>
          <p:cNvSpPr>
            <a:spLocks noGrp="1"/>
          </p:cNvSpPr>
          <p:nvPr>
            <p:ph type="body" idx="2"/>
          </p:nvPr>
        </p:nvSpPr>
        <p:spPr>
          <a:ln/>
        </p:spPr>
        <p:txBody>
          <a:bodyPr/>
          <a:lstStyle/>
          <a:p>
            <a:endParaRPr lang="en-US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pt-PT" sz="2500" smtClean="0"/>
              <a:t> </a:t>
            </a:r>
          </a:p>
          <a:p>
            <a:pPr lvl="2">
              <a:lnSpc>
                <a:spcPct val="80000"/>
              </a:lnSpc>
            </a:pPr>
            <a:r>
              <a:rPr lang="pt-PT" sz="1900" smtClean="0"/>
              <a:t>Objecto: a consciência</a:t>
            </a:r>
          </a:p>
          <a:p>
            <a:pPr lvl="2">
              <a:lnSpc>
                <a:spcPct val="80000"/>
              </a:lnSpc>
            </a:pPr>
            <a:r>
              <a:rPr lang="pt-PT" sz="1900" smtClean="0"/>
              <a:t>Atomismo:</a:t>
            </a:r>
            <a:endParaRPr lang="pt-PT" sz="2000" smtClean="0"/>
          </a:p>
          <a:p>
            <a:pPr lvl="2">
              <a:lnSpc>
                <a:spcPct val="80000"/>
              </a:lnSpc>
            </a:pPr>
            <a:r>
              <a:rPr lang="pt-PT" sz="2000" smtClean="0"/>
              <a:t>átomo = sem divisão;</a:t>
            </a:r>
          </a:p>
          <a:p>
            <a:pPr lvl="2">
              <a:lnSpc>
                <a:spcPct val="80000"/>
              </a:lnSpc>
            </a:pPr>
            <a:r>
              <a:rPr lang="pt-PT" sz="2000" smtClean="0"/>
              <a:t> sensações e sentimentos = são como átomos ou elementos base da consciência;</a:t>
            </a:r>
          </a:p>
          <a:p>
            <a:pPr lvl="2">
              <a:lnSpc>
                <a:spcPct val="80000"/>
              </a:lnSpc>
            </a:pPr>
            <a:r>
              <a:rPr lang="pt-PT" sz="1900" smtClean="0"/>
              <a:t>Associacionismo: coordenação/associação de sensações produz a vida psíquica – a consciência</a:t>
            </a:r>
          </a:p>
          <a:p>
            <a:pPr lvl="2">
              <a:lnSpc>
                <a:spcPct val="80000"/>
              </a:lnSpc>
            </a:pPr>
            <a:r>
              <a:rPr lang="pt-PT" sz="2000" smtClean="0"/>
              <a:t>Estruturalismo: Qual é a estrutura da consciência? – as sensações e sentimentos que lhe estão associados</a:t>
            </a:r>
          </a:p>
          <a:p>
            <a:pPr>
              <a:lnSpc>
                <a:spcPct val="80000"/>
              </a:lnSpc>
            </a:pPr>
            <a:endParaRPr lang="pt-PT" sz="1100" smtClean="0"/>
          </a:p>
          <a:p>
            <a:pPr>
              <a:lnSpc>
                <a:spcPct val="80000"/>
              </a:lnSpc>
            </a:pPr>
            <a:endParaRPr lang="pt-PT" sz="220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61</TotalTime>
  <Words>237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Tw Cen MT</vt:lpstr>
      <vt:lpstr>ＭＳ Ｐゴシック</vt:lpstr>
      <vt:lpstr>Arial</vt:lpstr>
      <vt:lpstr>Wingdings</vt:lpstr>
      <vt:lpstr>Wingdings 2</vt:lpstr>
      <vt:lpstr>Calibri</vt:lpstr>
      <vt:lpstr>Mediano</vt:lpstr>
      <vt:lpstr>W. WUNDT</vt:lpstr>
      <vt:lpstr>Associacionismo ou estruturalismo ou atomismo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W. Wundt</dc:title>
  <dc:creator>Teresa Pinto</dc:creator>
  <cp:lastModifiedBy>Teresa Pinto</cp:lastModifiedBy>
  <cp:revision>8</cp:revision>
  <dcterms:created xsi:type="dcterms:W3CDTF">2011-09-26T10:41:11Z</dcterms:created>
  <dcterms:modified xsi:type="dcterms:W3CDTF">2011-11-03T19:29:22Z</dcterms:modified>
</cp:coreProperties>
</file>