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7EAD54-5CBE-49C1-ACF5-5EDD7E6429F4}" type="datetimeFigureOut">
              <a:rPr lang="pt-PT"/>
              <a:pPr>
                <a:defRPr/>
              </a:pPr>
              <a:t>2/4/12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ECE31D-028A-4566-B014-BF84B756F3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56936-BF7F-4366-9C74-8FB5C9999679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F79607-DB6A-469D-BFF9-1520CA8C1C4B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53F582-10FE-4C0F-89D4-07AA6F7EF3A7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1D4B37-6223-472C-973F-1917CC6296EF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9C02CE-EA22-458D-A31D-BB9EE0B4E0B2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Marcador de Posição do Número do Diapositivo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0FC9D91-4DBD-4330-BD9A-FB6010BE7536}" type="slidenum">
              <a:rPr lang="pt-PT" sz="1200">
                <a:solidFill>
                  <a:srgbClr val="000000"/>
                </a:solidFill>
                <a:latin typeface="Calibri" charset="0"/>
                <a:ea typeface="Osaka" charset="-128"/>
                <a:cs typeface="Osaka" charset="-128"/>
              </a:rPr>
              <a:pPr algn="r"/>
              <a:t>22</a:t>
            </a:fld>
            <a:endParaRPr lang="pt-PT" sz="1200">
              <a:solidFill>
                <a:srgbClr val="000000"/>
              </a:solidFill>
              <a:latin typeface="Calibri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0329F6-10F1-4735-8D3A-1C92F55B5159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DAC727-1961-41F8-ABAC-EFE1E324E814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35E5BC-B020-4CF9-8BE0-7E47162F58C0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25100-C5A3-4795-B6BC-0BD76EBDF5FA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713B4-D6AE-43FE-B5E2-446434C9E286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B5945D-7367-4A2F-8785-E9F741365DC2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2A2A3-5E15-49AD-9CF8-5B1ED1CD3869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B952EC-324F-46AD-A23C-96E902A857A6}" type="slidenum">
              <a:rPr lang="pt-PT">
                <a:solidFill>
                  <a:srgbClr val="000000"/>
                </a:solidFill>
                <a:ea typeface="Osaka" charset="-128"/>
                <a:cs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PT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pt-PT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32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ja-JP" noProof="0" smtClean="0"/>
              <a:t>Click to edit Master title style</a:t>
            </a:r>
          </a:p>
        </p:txBody>
      </p:sp>
      <p:sp>
        <p:nvSpPr>
          <p:cNvPr id="932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1" charset="2"/>
              <a:buNone/>
              <a:defRPr/>
            </a:lvl1pPr>
          </a:lstStyle>
          <a:p>
            <a:pPr lvl="0"/>
            <a:r>
              <a:rPr lang="en-US" altLang="ja-JP" noProof="0" smtClean="0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6E430-82EA-4675-97F7-8D036F984736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DBBB3D81-A2E6-4162-8817-928F298CFD0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FE614-0A17-48FE-9C31-D90C1A5F71BF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784CB-49BF-4D6A-81EF-66DBD01E532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BF175-6603-4FAA-A786-BFD6724752C5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9A6AE-6BFD-4FFE-91CB-483AA66DE6D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B46DA-D225-4788-BC17-DDF194977A86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6824-679A-4DD7-AD6A-6DBB9C335A2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8A66C-DA11-4276-86A4-E844215CC987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5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63453-99E1-4E96-92BC-D4148FA8612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3EB81-7C64-4B04-992C-4CB25AD77D4A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BCEC-5F66-40FA-81FD-17A371CF7A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10CDD-E2B0-4909-B7F6-34B70F296EFA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8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F15BB-9C6F-4579-B737-FCDD66C475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FAB51-1DAE-43B0-9BEA-5AD84E3ABAFB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2982D-3A04-4D27-89DA-37B5CFCAC27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A5E6-16FD-472D-8EFE-DC6F1B03F20F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3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A4F99-63BB-4A5E-8FC8-D8A267EDD5A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76392-F1FD-4221-930B-9A3723EABE46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F6309-B2E2-46CC-B515-6F7EF7B0986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109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2AA0C-60C6-4306-AF52-1B64AF3ED6C7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6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397C-532B-4DED-B015-0C4E2E18B78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1033" name="Rectangle 1027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34" name="Rectangle 1028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35" name="Rectangle 1029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36" name="Rectangle 1030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37" name="Rectangle 1031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38" name="Rectangle 1032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39" name="Rectangle 1033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0" name="Rectangle 1034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1" name="Rectangle 1035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2" name="Rectangle 1036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3" name="Rectangle 1037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4" name="Rectangle 1038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5" name="Rectangle 1039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6" name="Rectangle 1040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7" name="Rectangle 1041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8" name="Rectangle 1042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49" name="Rectangle 1043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0" name="Rectangle 1044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1" name="Rectangle 1045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2" name="Rectangle 1046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3" name="Rectangle 1047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4" name="Rectangle 1048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5" name="Rectangle 1049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6" name="Rectangle 1050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7" name="Rectangle 1051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8" name="Rectangle 1052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59" name="Rectangle 1053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0" name="Rectangle 1054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1" name="Rectangle 1055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2" name="Rectangle 1056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3" name="Rectangle 1057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4" name="Rectangle 1058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5" name="Rectangle 1059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6" name="Rectangle 1060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7" name="Rectangle 1061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8" name="Rectangle 1062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69" name="Rectangle 1063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0" name="Rectangle 1064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1" name="Rectangle 1065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2" name="Rectangle 1066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3" name="Rectangle 1067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4" name="Rectangle 1068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5" name="Rectangle 1069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6" name="Rectangle 1070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7" name="Rectangle 1071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8" name="Rectangle 1072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79" name="Rectangle 1073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0" name="Rectangle 1074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1" name="Rectangle 1075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2" name="Rectangle 1076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3" name="Rectangle 1077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4" name="Rectangle 1078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5" name="Rectangle 1079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6" name="Rectangle 1080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7" name="Rectangle 1081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8" name="Rectangle 1082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89" name="Rectangle 1083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90" name="Rectangle 1084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91" name="Rectangle 1085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92" name="Rectangle 1086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93" name="Rectangle 1087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94" name="Rectangle 1088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  <p:sp>
          <p:nvSpPr>
            <p:cNvPr id="1095" name="Rectangle 1089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+mn-ea"/>
                <a:cs typeface="+mn-cs"/>
              </a:endParaRPr>
            </a:p>
          </p:txBody>
        </p:sp>
      </p:grpSp>
      <p:sp>
        <p:nvSpPr>
          <p:cNvPr id="1027" name="Rectangle 1090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8" name="Rectangle 10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92228" name="Rectangle 109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FFFFFF"/>
                </a:solidFill>
                <a:latin typeface="Helvetica" charset="0"/>
                <a:ea typeface="Arial" charset="0"/>
                <a:cs typeface="Arial" charset="0"/>
              </a:defRPr>
            </a:lvl1pPr>
          </a:lstStyle>
          <a:p>
            <a:fld id="{05211772-B143-4112-8E0D-73AC255A4A8B}" type="datetimeFigureOut">
              <a:rPr lang="ja-JP" altLang="en-US"/>
              <a:pPr/>
              <a:t>2/4/12</a:t>
            </a:fld>
            <a:endParaRPr lang="en-US" altLang="ja-JP"/>
          </a:p>
        </p:txBody>
      </p:sp>
      <p:sp>
        <p:nvSpPr>
          <p:cNvPr id="92229" name="Rectangle 109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0" name="Rectangle 109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Helvetica" charset="0"/>
                <a:ea typeface="Arial" charset="0"/>
                <a:cs typeface="Arial" charset="0"/>
              </a:defRPr>
            </a:lvl1pPr>
          </a:lstStyle>
          <a:p>
            <a:fld id="{BD048CD6-ABA1-41AE-B8B6-468AB41B572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2" name="Picture 109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Osak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1" charset="0"/>
          <a:ea typeface="Osaka" pitchFamily="1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2"/>
        <a:buChar char="ü"/>
        <a:defRPr kumimoji="1" sz="3200">
          <a:solidFill>
            <a:schemeClr val="tx1"/>
          </a:solidFill>
          <a:latin typeface="+mn-lt"/>
          <a:ea typeface="+mn-ea"/>
          <a:cs typeface="Osaka" charset="-128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2"/>
        <a:buChar char="ü"/>
        <a:defRPr kumimoji="1" sz="2800">
          <a:solidFill>
            <a:schemeClr val="tx1"/>
          </a:solidFill>
          <a:latin typeface="+mn-lt"/>
          <a:ea typeface="+mn-ea"/>
          <a:cs typeface="Osaka" charset="-128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ü"/>
        <a:defRPr kumimoji="1" sz="2400">
          <a:solidFill>
            <a:schemeClr val="tx1"/>
          </a:solidFill>
          <a:latin typeface="+mn-lt"/>
          <a:ea typeface="+mn-ea"/>
          <a:cs typeface="Osaka" charset="-128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1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1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1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1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5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youtube.com/watch?v=IoVBO21ZBBg&amp;feature=related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Bu6rbC2cnTM" TargetMode="External"/><Relationship Id="rId3" Type="http://schemas.openxmlformats.org/officeDocument/2006/relationships/hyperlink" Target="http://www.youtube.com/watch?v=H36ZL60fTZc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youtube.com/watch?v=yaHpzh_QTuY&amp;feature=player_embedded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NationalGeographic%23p/search/0/CegSgiWNgAI" TargetMode="External"/><Relationship Id="rId3" Type="http://schemas.openxmlformats.org/officeDocument/2006/relationships/hyperlink" Target="http://www.youtube.com/view_play_list?p=8FEE3210B16D84D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mtClean="0"/>
              <a:t>Noções básicas de hereditariedade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916113"/>
            <a:ext cx="78771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endParaRPr kumimoji="0" lang="en-US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b="84235"/>
          <a:stretch>
            <a:fillRect/>
          </a:stretch>
        </p:blipFill>
        <p:spPr bwMode="auto">
          <a:xfrm>
            <a:off x="395288" y="549275"/>
            <a:ext cx="8215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 l="60175" t="14355" b="11159"/>
          <a:stretch>
            <a:fillRect/>
          </a:stretch>
        </p:blipFill>
        <p:spPr bwMode="auto">
          <a:xfrm>
            <a:off x="2987675" y="1700213"/>
            <a:ext cx="327183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l="1074" t="15816" r="38417"/>
          <a:stretch>
            <a:fillRect/>
          </a:stretch>
        </p:blipFill>
        <p:spPr bwMode="auto">
          <a:xfrm>
            <a:off x="3779838" y="1052513"/>
            <a:ext cx="49688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Marcador de Posição de Conteúdo 6"/>
          <p:cNvSpPr>
            <a:spLocks noGrp="1"/>
          </p:cNvSpPr>
          <p:nvPr>
            <p:ph idx="1"/>
          </p:nvPr>
        </p:nvSpPr>
        <p:spPr>
          <a:xfrm>
            <a:off x="3575050" y="273050"/>
            <a:ext cx="5318125" cy="63960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Marcador de Posição do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  <a:p>
            <a:pPr eaLnBrk="1" hangingPunct="1"/>
            <a:r>
              <a:rPr lang="pt-PT" sz="2000" smtClean="0"/>
              <a:t>Autossomas- cromossomas responsáveis pelas características gerais do individuo.</a:t>
            </a:r>
            <a:br>
              <a:rPr lang="pt-PT" sz="2000" smtClean="0"/>
            </a:br>
            <a:r>
              <a:rPr lang="pt-PT" sz="2000" smtClean="0"/>
              <a:t/>
            </a:r>
            <a:br>
              <a:rPr lang="pt-PT" sz="2000" smtClean="0"/>
            </a:br>
            <a:r>
              <a:rPr lang="pt-PT" sz="2000" smtClean="0"/>
              <a:t>Heterossomas- cromossomas responsáveis pelo sexo do individuo: XX para mulher, XY para homem</a:t>
            </a:r>
            <a:r>
              <a:rPr lang="pt-PT" smtClean="0"/>
              <a:t>.</a:t>
            </a:r>
            <a:br>
              <a:rPr lang="pt-PT" smtClean="0"/>
            </a:br>
            <a:r>
              <a:rPr lang="pt-PT" smtClean="0"/>
              <a:t/>
            </a:r>
            <a:br>
              <a:rPr lang="pt-PT" smtClean="0"/>
            </a:br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endParaRPr kumimoji="0" lang="en-US" sz="3600" smtClean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042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141663"/>
            <a:ext cx="2449513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146425"/>
            <a:ext cx="2838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ariótipo feminino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214813"/>
            <a:ext cx="28987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3"/>
          <p:cNvSpPr>
            <a:spLocks noGrp="1"/>
          </p:cNvSpPr>
          <p:nvPr>
            <p:ph type="title" idx="4294967295"/>
          </p:nvPr>
        </p:nvSpPr>
        <p:spPr>
          <a:xfrm>
            <a:off x="574675" y="188913"/>
            <a:ext cx="8001000" cy="1152525"/>
          </a:xfrm>
        </p:spPr>
        <p:txBody>
          <a:bodyPr/>
          <a:lstStyle/>
          <a:p>
            <a:pPr eaLnBrk="1" hangingPunct="1"/>
            <a:r>
              <a:rPr kumimoji="0" lang="en-US" sz="3600" smtClean="0"/>
              <a:t>Cromossomas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87852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 idx="4294967295"/>
          </p:nvPr>
        </p:nvSpPr>
        <p:spPr>
          <a:xfrm>
            <a:off x="574675" y="260350"/>
            <a:ext cx="8001000" cy="1339850"/>
          </a:xfrm>
        </p:spPr>
        <p:txBody>
          <a:bodyPr/>
          <a:lstStyle/>
          <a:p>
            <a:pPr eaLnBrk="1" hangingPunct="1"/>
            <a:r>
              <a:rPr kumimoji="0" lang="pt-PT" sz="2800" smtClean="0"/>
              <a:t>Como se determina o sexo da espécie humana?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50825" y="1268413"/>
            <a:ext cx="86423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algn="ctr" eaLnBrk="1" hangingPunct="1"/>
            <a:r>
              <a:rPr kumimoji="0" lang="pt-PT" smtClean="0"/>
              <a:t>O que são genes?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51125"/>
            <a:ext cx="44640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75"/>
            <a:ext cx="4392612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mtClean="0"/>
              <a:t>Cromossomas e genes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9144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4508500"/>
            <a:ext cx="9093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 t="-3749487" b="99980"/>
          <a:stretch>
            <a:fillRect/>
          </a:stretch>
        </p:blipFill>
        <p:spPr bwMode="auto">
          <a:xfrm>
            <a:off x="0" y="5143500"/>
            <a:ext cx="9067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Genética</a:t>
            </a:r>
          </a:p>
        </p:txBody>
      </p:sp>
      <p:sp>
        <p:nvSpPr>
          <p:cNvPr id="41986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4040188" cy="649287"/>
          </a:xfrm>
        </p:spPr>
        <p:txBody>
          <a:bodyPr/>
          <a:lstStyle/>
          <a:p>
            <a:endParaRPr lang="pt-PT" smtClean="0"/>
          </a:p>
          <a:p>
            <a:endParaRPr lang="pt-PT" smtClean="0"/>
          </a:p>
          <a:p>
            <a:endParaRPr lang="pt-PT" smtClean="0"/>
          </a:p>
          <a:p>
            <a:r>
              <a:rPr lang="pt-PT" u="sng" smtClean="0"/>
              <a:t>Genótipo</a:t>
            </a:r>
          </a:p>
        </p:txBody>
      </p:sp>
      <p:sp>
        <p:nvSpPr>
          <p:cNvPr id="41987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708275"/>
            <a:ext cx="4040188" cy="3417888"/>
          </a:xfrm>
        </p:spPr>
        <p:txBody>
          <a:bodyPr/>
          <a:lstStyle/>
          <a:p>
            <a:r>
              <a:rPr lang="pt-PT" smtClean="0"/>
              <a:t>O genótipo é a constituição genética dos indivíduos inscrita nos cromossomas.</a:t>
            </a:r>
          </a:p>
        </p:txBody>
      </p:sp>
      <p:sp>
        <p:nvSpPr>
          <p:cNvPr id="41988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88913"/>
            <a:ext cx="4041775" cy="647700"/>
          </a:xfrm>
        </p:spPr>
        <p:txBody>
          <a:bodyPr/>
          <a:lstStyle/>
          <a:p>
            <a:r>
              <a:rPr lang="pt-PT" u="sng" smtClean="0"/>
              <a:t>Fenótipo</a:t>
            </a:r>
          </a:p>
        </p:txBody>
      </p:sp>
      <p:sp>
        <p:nvSpPr>
          <p:cNvPr id="41989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052513"/>
            <a:ext cx="4041775" cy="5400675"/>
          </a:xfrm>
        </p:spPr>
        <p:txBody>
          <a:bodyPr/>
          <a:lstStyle/>
          <a:p>
            <a:r>
              <a:rPr lang="pt-PT" sz="1800" smtClean="0"/>
              <a:t>O fenótipo é a característica física ou o comportamento visível de um organismo ou de um ser humano. </a:t>
            </a:r>
          </a:p>
          <a:p>
            <a:r>
              <a:rPr lang="pt-PT" sz="1800" smtClean="0"/>
              <a:t>Os fenótipos representam uma parte muito reduzida da face visível dos genótipos, já que a maior parte dos genes existentes nos organismos não tem uma representação ou uma característica visível.</a:t>
            </a:r>
          </a:p>
          <a:p>
            <a:r>
              <a:rPr lang="pt-PT" sz="1800" smtClean="0"/>
              <a:t> O fenótipo, em termos simplistas, é a parte visível do genótipo, porque ao fenótipo de uns olhos castanhos corresponde sempre o genótipo relativo à cor dos olhos.</a:t>
            </a:r>
            <a:br>
              <a:rPr lang="pt-PT" sz="1800" smtClean="0"/>
            </a:br>
            <a:endParaRPr lang="pt-PT" sz="1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3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algn="ctr" eaLnBrk="1" hangingPunct="1"/>
            <a:endParaRPr kumimoji="0" lang="en-US" smtClean="0"/>
          </a:p>
        </p:txBody>
      </p:sp>
      <p:sp>
        <p:nvSpPr>
          <p:cNvPr id="22531" name="Marcador de Posição de Conteúdo 4"/>
          <p:cNvSpPr>
            <a:spLocks noGrp="1"/>
          </p:cNvSpPr>
          <p:nvPr>
            <p:ph sz="quarter" idx="4294967295"/>
          </p:nvPr>
        </p:nvSpPr>
        <p:spPr>
          <a:xfrm>
            <a:off x="571500" y="692150"/>
            <a:ext cx="8001000" cy="5073650"/>
          </a:xfrm>
        </p:spPr>
        <p:txBody>
          <a:bodyPr/>
          <a:lstStyle/>
          <a:p>
            <a:pPr marL="101600" indent="0" algn="just" eaLnBrk="1" hangingPunct="1">
              <a:buFont typeface="Wingdings" charset="2"/>
              <a:buNone/>
            </a:pPr>
            <a:r>
              <a:rPr kumimoji="0" lang="pt-PT" smtClean="0"/>
              <a:t>Para avaliar o papel dos factores genéticos pensemos na escrita e na fala: só o homem possui a capacidade para escrever e para falar e é capaz de as transmitir hereditariamente, mas estas só se podem concretizar no seio de grupos humanos (</a:t>
            </a:r>
            <a:r>
              <a:rPr kumimoji="0" lang="pt-PT" smtClean="0">
                <a:solidFill>
                  <a:srgbClr val="FFFF00"/>
                </a:solidFill>
              </a:rPr>
              <a:t>não há coincidência entre genótipo e fenótipo</a:t>
            </a:r>
            <a:r>
              <a:rPr kumimoji="0" lang="pt-PT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 idx="4294967295"/>
          </p:nvPr>
        </p:nvSpPr>
        <p:spPr>
          <a:xfrm>
            <a:off x="574675" y="260350"/>
            <a:ext cx="8001000" cy="647700"/>
          </a:xfrm>
        </p:spPr>
        <p:txBody>
          <a:bodyPr/>
          <a:lstStyle/>
          <a:p>
            <a:pPr eaLnBrk="1" hangingPunct="1"/>
            <a:r>
              <a:rPr kumimoji="0" lang="pt-PT" sz="2400" smtClean="0"/>
              <a:t>Quais são os fatores hereditários e onde se localizam?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08050"/>
            <a:ext cx="88011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mtClean="0"/>
              <a:t>Noções básicas de hereditariedade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b="3333"/>
          <a:stretch>
            <a:fillRect/>
          </a:stretch>
        </p:blipFill>
        <p:spPr bwMode="auto">
          <a:xfrm>
            <a:off x="238125" y="1714500"/>
            <a:ext cx="8905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786188"/>
            <a:ext cx="48387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511175"/>
          </a:xfrm>
        </p:spPr>
        <p:txBody>
          <a:bodyPr/>
          <a:lstStyle/>
          <a:p>
            <a:pPr eaLnBrk="1" hangingPunct="1"/>
            <a:r>
              <a:rPr kumimoji="0" lang="pt-PT" b="1" smtClean="0"/>
              <a:t>Ácido Desoxirribonucleico (ADN)</a:t>
            </a:r>
            <a:endParaRPr kumimoji="0" lang="pt-PT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807243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3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mtClean="0"/>
              <a:t>Genoma Humano </a:t>
            </a:r>
            <a:endParaRPr kumimoji="0" lang="en-US" smtClean="0"/>
          </a:p>
        </p:txBody>
      </p:sp>
      <p:sp>
        <p:nvSpPr>
          <p:cNvPr id="48130" name="Marcador de Posição de Conteúdo 4"/>
          <p:cNvSpPr>
            <a:spLocks noGrp="1"/>
          </p:cNvSpPr>
          <p:nvPr>
            <p:ph sz="quarter" idx="4294967295"/>
          </p:nvPr>
        </p:nvSpPr>
        <p:spPr>
          <a:xfrm>
            <a:off x="571500" y="1844675"/>
            <a:ext cx="8001000" cy="3921125"/>
          </a:xfrm>
        </p:spPr>
        <p:txBody>
          <a:bodyPr/>
          <a:lstStyle/>
          <a:p>
            <a:pPr eaLnBrk="1" hangingPunct="1"/>
            <a:r>
              <a:rPr kumimoji="0" lang="pt-PT" smtClean="0"/>
              <a:t> informação que os genes disponibilizam para a construção e funcionamento do nosso organismo. Esta informação encontra-se codificada no ADN.</a:t>
            </a:r>
          </a:p>
          <a:p>
            <a:pPr eaLnBrk="1" hangingPunct="1"/>
            <a:r>
              <a:rPr kumimoji="0" lang="pt-PT" smtClean="0"/>
              <a:t>Projeto Genoma Humano</a:t>
            </a:r>
          </a:p>
          <a:p>
            <a:pPr eaLnBrk="1" hangingPunct="1"/>
            <a:r>
              <a:rPr kumimoji="0" lang="pt-PT" sz="2400" smtClean="0">
                <a:hlinkClick r:id="rId2"/>
              </a:rPr>
              <a:t>http://www.youtube.com/watch?v=Bu6rbC2cnTM</a:t>
            </a:r>
            <a:endParaRPr kumimoji="0" lang="pt-PT" sz="2400" smtClean="0"/>
          </a:p>
          <a:p>
            <a:pPr eaLnBrk="1" hangingPunct="1"/>
            <a:r>
              <a:rPr kumimoji="0" lang="pt-PT" sz="2400" smtClean="0">
                <a:hlinkClick r:id="rId3"/>
              </a:rPr>
              <a:t>http://www.youtube.com/watch?v=H36ZL60fTZc</a:t>
            </a:r>
            <a:endParaRPr kumimoji="0" lang="pt-PT" sz="2400" smtClean="0"/>
          </a:p>
          <a:p>
            <a:pPr eaLnBrk="1" hangingPunct="1"/>
            <a:r>
              <a:rPr kumimoji="0" lang="pt-PT" sz="2400" smtClean="0">
                <a:hlinkClick r:id="rId4"/>
              </a:rPr>
              <a:t>http://www.youtube.com/watch?v=IoVBO21ZBBg&amp;feature=related</a:t>
            </a:r>
            <a:endParaRPr kumimoji="0" lang="pt-PT" sz="2400" smtClean="0"/>
          </a:p>
          <a:p>
            <a:pPr eaLnBrk="1" hangingPunct="1"/>
            <a:endParaRPr kumimoji="0" lang="pt-PT" smtClean="0"/>
          </a:p>
          <a:p>
            <a:pPr eaLnBrk="1" hangingPunct="1"/>
            <a:endParaRPr kumimoji="0" lang="pt-PT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 idx="4294967295"/>
          </p:nvPr>
        </p:nvSpPr>
        <p:spPr>
          <a:xfrm>
            <a:off x="574675" y="260350"/>
            <a:ext cx="8001000" cy="360363"/>
          </a:xfrm>
        </p:spPr>
        <p:txBody>
          <a:bodyPr/>
          <a:lstStyle/>
          <a:p>
            <a:pPr eaLnBrk="1" hangingPunct="1"/>
            <a:r>
              <a:rPr kumimoji="0" lang="pt-PT" smtClean="0"/>
              <a:t>Caracteres hereditários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9275"/>
            <a:ext cx="87852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ângulo 1"/>
          <p:cNvSpPr>
            <a:spLocks noChangeArrowheads="1"/>
          </p:cNvSpPr>
          <p:nvPr/>
        </p:nvSpPr>
        <p:spPr bwMode="auto">
          <a:xfrm>
            <a:off x="2286000" y="310515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r>
              <a:rPr lang="pt-PT">
                <a:solidFill>
                  <a:srgbClr val="FFFFFF"/>
                </a:solidFill>
                <a:ea typeface="Osaka" charset="-128"/>
                <a:cs typeface="Osaka" charset="-128"/>
                <a:hlinkClick r:id="rId4"/>
              </a:rPr>
              <a:t>http://www.youtube.com/watch?v=yaHpzh_QTuY&amp;feature=player_embedded#</a:t>
            </a:r>
            <a:r>
              <a:rPr lang="pt-PT">
                <a:solidFill>
                  <a:srgbClr val="FFFFFF"/>
                </a:solidFill>
                <a:ea typeface="Osaka" charset="-128"/>
                <a:cs typeface="Osaka" charset="-128"/>
              </a:rPr>
              <a:t>!</a:t>
            </a:r>
          </a:p>
          <a:p>
            <a:endParaRPr lang="pt-PT">
              <a:solidFill>
                <a:srgbClr val="FFFFFF"/>
              </a:solidFill>
              <a:ea typeface="Osaka" charset="-128"/>
              <a:cs typeface="Osaka" charset="-128"/>
            </a:endParaRPr>
          </a:p>
          <a:p>
            <a:r>
              <a:rPr lang="en-US">
                <a:solidFill>
                  <a:srgbClr val="FFFFFF"/>
                </a:solidFill>
                <a:ea typeface="Osaka" charset="-128"/>
                <a:cs typeface="Osaka" charset="-128"/>
              </a:rPr>
              <a:t>http://www.youtube.com/watch?v=jeRqkZnUN7M</a:t>
            </a:r>
          </a:p>
          <a:p>
            <a:endParaRPr lang="en-US">
              <a:solidFill>
                <a:srgbClr val="FFFFFF"/>
              </a:solidFill>
              <a:ea typeface="Osaka" charset="-128"/>
              <a:cs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1" charset="2"/>
              <a:buChar char="ü"/>
              <a:defRPr/>
            </a:pPr>
            <a:endParaRPr lang="pt-PT" sz="2000" dirty="0" smtClean="0">
              <a:cs typeface="+mn-cs"/>
              <a:hlinkClick r:id="rId2"/>
            </a:endParaRPr>
          </a:p>
          <a:p>
            <a:pPr>
              <a:buFont typeface="Wingdings" pitchFamily="1" charset="2"/>
              <a:buChar char="ü"/>
              <a:defRPr/>
            </a:pPr>
            <a:r>
              <a:rPr lang="en-US" sz="2000" dirty="0" smtClean="0">
                <a:cs typeface="+mn-cs"/>
                <a:hlinkClick r:id="rId3"/>
              </a:rPr>
              <a:t>http://www.youtube.com/view_play_list?p=8FEE3210B16D84D4</a:t>
            </a:r>
            <a:endParaRPr lang="en-US" sz="2000" dirty="0" smtClean="0">
              <a:cs typeface="+mn-cs"/>
            </a:endParaRPr>
          </a:p>
          <a:p>
            <a:pPr marL="101600" indent="0">
              <a:buFont typeface="Wingdings" pitchFamily="1" charset="2"/>
              <a:buNone/>
              <a:defRPr/>
            </a:pPr>
            <a:r>
              <a:rPr lang="en-US" sz="2000" dirty="0" smtClean="0">
                <a:cs typeface="+mn-cs"/>
              </a:rPr>
              <a:t>    (4 </a:t>
            </a:r>
            <a:r>
              <a:rPr lang="en-US" sz="2000" dirty="0" err="1" smtClean="0">
                <a:cs typeface="+mn-cs"/>
              </a:rPr>
              <a:t>génios</a:t>
            </a:r>
            <a:r>
              <a:rPr lang="en-US" sz="2000" dirty="0" smtClean="0">
                <a:cs typeface="+mn-cs"/>
              </a:rPr>
              <a:t>)</a:t>
            </a:r>
            <a:endParaRPr lang="pt-PT" sz="2000" dirty="0" smtClean="0">
              <a:cs typeface="+mn-cs"/>
              <a:hlinkClick r:id="rId2"/>
            </a:endParaRPr>
          </a:p>
          <a:p>
            <a:pPr marL="558800" indent="-457200">
              <a:buFont typeface="+mj-lt"/>
              <a:buAutoNum type="arabicPeriod"/>
              <a:defRPr/>
            </a:pPr>
            <a:r>
              <a:rPr lang="pt-PT" sz="2000" dirty="0">
                <a:cs typeface="+mn-cs"/>
                <a:hlinkClick r:id="rId2"/>
              </a:rPr>
              <a:t>http://www.youtube.com/watch?v=_IUk444pa0k</a:t>
            </a:r>
            <a:endParaRPr lang="pt-PT" sz="2000" dirty="0" smtClean="0">
              <a:cs typeface="+mn-cs"/>
              <a:hlinkClick r:id="rId2"/>
            </a:endParaRPr>
          </a:p>
          <a:p>
            <a:pPr>
              <a:buFont typeface="Wingdings" pitchFamily="1" charset="2"/>
              <a:buChar char="ü"/>
              <a:defRPr/>
            </a:pPr>
            <a:endParaRPr lang="pt-PT" sz="2000" dirty="0">
              <a:cs typeface="+mn-cs"/>
              <a:hlinkClick r:id="rId2"/>
            </a:endParaRPr>
          </a:p>
          <a:p>
            <a:pPr>
              <a:buFont typeface="Wingdings" pitchFamily="1" charset="2"/>
              <a:buChar char="ü"/>
              <a:defRPr/>
            </a:pPr>
            <a:r>
              <a:rPr lang="pt-PT" sz="2000" dirty="0" smtClean="0">
                <a:cs typeface="+mn-cs"/>
                <a:hlinkClick r:id="rId2"/>
              </a:rPr>
              <a:t>http://www.youtube.com/user/NationalGeographic#p/search/0/CegSgiWNgAI</a:t>
            </a:r>
            <a:r>
              <a:rPr lang="pt-PT" sz="2000" dirty="0" smtClean="0">
                <a:cs typeface="+mn-cs"/>
              </a:rPr>
              <a:t> (</a:t>
            </a:r>
            <a:r>
              <a:rPr lang="pt-PT" sz="2000" dirty="0" err="1" smtClean="0">
                <a:cs typeface="+mn-cs"/>
              </a:rPr>
              <a:t>savants</a:t>
            </a:r>
            <a:r>
              <a:rPr lang="pt-PT" sz="2000" dirty="0">
                <a:cs typeface="+mn-cs"/>
              </a:rPr>
              <a:t>)</a:t>
            </a:r>
            <a:endParaRPr lang="pt-PT" sz="2000" dirty="0" smtClean="0">
              <a:cs typeface="+mn-cs"/>
            </a:endParaRPr>
          </a:p>
          <a:p>
            <a:pPr>
              <a:buFont typeface="Wingdings" pitchFamily="1" charset="2"/>
              <a:buChar char="ü"/>
              <a:defRPr/>
            </a:pPr>
            <a:endParaRPr lang="pt-PT" dirty="0">
              <a:cs typeface="+mn-cs"/>
            </a:endParaRPr>
          </a:p>
          <a:p>
            <a:pPr>
              <a:buFont typeface="Wingdings" pitchFamily="1" charset="2"/>
              <a:buChar char="ü"/>
              <a:defRPr/>
            </a:pPr>
            <a:endParaRPr lang="pt-PT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z="2400" smtClean="0"/>
              <a:t>Mas o ambiente também influencia aquilo que somos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84313"/>
            <a:ext cx="82867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kumimoji="0" lang="en-US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kumimoji="0" lang="pt-PT" smtClean="0"/>
              <a:t>Genética – Estudo da variabilidade dos caracteres individuais e da sua transmissão à geração seguinte.</a:t>
            </a:r>
          </a:p>
          <a:p>
            <a:pPr algn="just" eaLnBrk="1" hangingPunct="1">
              <a:lnSpc>
                <a:spcPct val="100000"/>
              </a:lnSpc>
            </a:pPr>
            <a:r>
              <a:rPr kumimoji="0" lang="pt-PT" smtClean="0"/>
              <a:t>Genética comportamental – Ramo da Psicologia que investiga as influências hereditárias no modo de ser e de reagir dos indivíduos.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pt-PT" smtClean="0"/>
              <a:t>Células germinais </a:t>
            </a:r>
            <a:endParaRPr kumimoji="0" lang="en-US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kumimoji="0" lang="pt-PT" sz="2800" smtClean="0"/>
              <a:t>óvulo e espermatozóide são as células germinais, reprodutoras ou gâmetas e são o veículo das características transmitidas.</a:t>
            </a:r>
          </a:p>
          <a:p>
            <a:pPr eaLnBrk="1" hangingPunct="1">
              <a:lnSpc>
                <a:spcPct val="100000"/>
              </a:lnSpc>
            </a:pPr>
            <a:r>
              <a:rPr kumimoji="0" lang="pt-PT" sz="2800" smtClean="0"/>
              <a:t>Ovo – 1ª célula do indivíduo, resultante da fecundação do óvulo, divide-se em 2 e cada uma destas em 2 e assim sucessivamente (</a:t>
            </a:r>
            <a:r>
              <a:rPr kumimoji="0" lang="pt-PT" sz="2800" smtClean="0">
                <a:solidFill>
                  <a:srgbClr val="009AC4"/>
                </a:solidFill>
              </a:rPr>
              <a:t>mitose</a:t>
            </a:r>
            <a:r>
              <a:rPr kumimoji="0" lang="pt-PT" sz="280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z="2200" smtClean="0"/>
              <a:t>Como é que herdamos as características dos nossos pais?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1376"/>
          <a:stretch>
            <a:fillRect/>
          </a:stretch>
        </p:blipFill>
        <p:spPr bwMode="auto">
          <a:xfrm>
            <a:off x="571500" y="1538288"/>
            <a:ext cx="814387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en-US" smtClean="0"/>
              <a:t>Cromossomas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kumimoji="0" lang="pt-PT" smtClean="0"/>
          </a:p>
          <a:p>
            <a:pPr eaLnBrk="1" hangingPunct="1">
              <a:lnSpc>
                <a:spcPct val="100000"/>
              </a:lnSpc>
            </a:pPr>
            <a:r>
              <a:rPr kumimoji="0" lang="pt-PT" smtClean="0"/>
              <a:t>O ovo é composto por citoplasma e núcleo e neste encontramos os cromossomas.</a:t>
            </a:r>
          </a:p>
          <a:p>
            <a:pPr eaLnBrk="1" hangingPunct="1">
              <a:lnSpc>
                <a:spcPct val="100000"/>
              </a:lnSpc>
              <a:buFont typeface="Wingdings" charset="2"/>
              <a:buNone/>
            </a:pPr>
            <a:endParaRPr kumimoji="0" lang="pt-PT" smtClean="0"/>
          </a:p>
          <a:p>
            <a:pPr eaLnBrk="1" hangingPunct="1">
              <a:lnSpc>
                <a:spcPct val="100000"/>
              </a:lnSpc>
            </a:pPr>
            <a:r>
              <a:rPr kumimoji="0" lang="pt-PT" smtClean="0"/>
              <a:t>Os cromossomas são as unidades básicas da hereditariedade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 idx="4294967295"/>
          </p:nvPr>
        </p:nvSpPr>
        <p:spPr>
          <a:xfrm>
            <a:off x="574675" y="685800"/>
            <a:ext cx="8001000" cy="914400"/>
          </a:xfrm>
        </p:spPr>
        <p:txBody>
          <a:bodyPr/>
          <a:lstStyle/>
          <a:p>
            <a:pPr eaLnBrk="1" hangingPunct="1"/>
            <a:r>
              <a:rPr kumimoji="0" lang="pt-PT" sz="2400" smtClean="0"/>
              <a:t>Quais são os factores hereditários e onde se localizam?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550862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5"/>
          <p:cNvSpPr txBox="1">
            <a:spLocks noChangeArrowheads="1"/>
          </p:cNvSpPr>
          <p:nvPr/>
        </p:nvSpPr>
        <p:spPr bwMode="auto">
          <a:xfrm>
            <a:off x="5651500" y="1571625"/>
            <a:ext cx="3492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PT" sz="22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rPr>
              <a:t>Nos núcleos das células existem </a:t>
            </a:r>
            <a:r>
              <a:rPr lang="pt-PT" sz="2200" b="1">
                <a:solidFill>
                  <a:srgbClr val="FFFF00"/>
                </a:solidFill>
                <a:latin typeface="Helvetica" charset="0"/>
                <a:ea typeface="Osaka" charset="-128"/>
                <a:cs typeface="Osaka" charset="-128"/>
              </a:rPr>
              <a:t>cromossomas</a:t>
            </a:r>
            <a:r>
              <a:rPr lang="pt-PT" sz="22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rPr>
              <a:t>. </a:t>
            </a:r>
          </a:p>
          <a:p>
            <a:r>
              <a:rPr lang="pt-PT" sz="22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rPr>
              <a:t>Os cromossomas são estruturas formadas pela condensação de cromatina, constituída por filamentos de ADN (ou DNA) associados a proteínas. Cada porção de ADN que transporta a informação para uma característica, denomina-se </a:t>
            </a:r>
            <a:r>
              <a:rPr lang="pt-PT" sz="2200">
                <a:solidFill>
                  <a:srgbClr val="FFC000"/>
                </a:solidFill>
                <a:latin typeface="Helvetica" charset="0"/>
                <a:ea typeface="Osaka" charset="-128"/>
                <a:cs typeface="Osaka" charset="-128"/>
              </a:rPr>
              <a:t>gene</a:t>
            </a:r>
            <a:r>
              <a:rPr lang="pt-PT" sz="2200">
                <a:solidFill>
                  <a:srgbClr val="FFFFFF"/>
                </a:solidFill>
                <a:latin typeface="Helvetica" charset="0"/>
                <a:ea typeface="Osaka" charset="-128"/>
                <a:cs typeface="Osaka" charset="-128"/>
              </a:rPr>
              <a:t>, ou seja o “factor hereditário”.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0" lang="en-US" sz="3600" smtClean="0"/>
              <a:t>Pares de cromossomas do cariótipo de algumas espécies vivas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71500" y="1981200"/>
            <a:ext cx="3925888" cy="381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kumimoji="0" lang="pt-PT" sz="2400" smtClean="0"/>
              <a:t>O número e o tipo de cromossomas são constantes nas células do mesmo indivíduo e nas dos indivíduos da mesma espécie.</a:t>
            </a:r>
          </a:p>
          <a:p>
            <a:pPr eaLnBrk="1" hangingPunct="1">
              <a:lnSpc>
                <a:spcPct val="100000"/>
              </a:lnSpc>
            </a:pPr>
            <a:r>
              <a:rPr kumimoji="0" lang="pt-PT" sz="2400" smtClean="0">
                <a:solidFill>
                  <a:srgbClr val="FFFF00"/>
                </a:solidFill>
              </a:rPr>
              <a:t>Cariótipo</a:t>
            </a:r>
            <a:r>
              <a:rPr kumimoji="0" lang="pt-PT" sz="2400" smtClean="0"/>
              <a:t> – Constante numérica e tipológica de cromossomas característicos da mesma espécie.</a:t>
            </a:r>
          </a:p>
          <a:p>
            <a:pPr eaLnBrk="1" hangingPunct="1">
              <a:lnSpc>
                <a:spcPct val="100000"/>
              </a:lnSpc>
            </a:pPr>
            <a:endParaRPr kumimoji="0" lang="pt-PT" sz="2400" smtClean="0"/>
          </a:p>
        </p:txBody>
      </p:sp>
      <p:graphicFrame>
        <p:nvGraphicFramePr>
          <p:cNvPr id="15396" name="Group 36"/>
          <p:cNvGraphicFramePr>
            <a:graphicFrameLocks noGrp="1"/>
          </p:cNvGraphicFramePr>
          <p:nvPr>
            <p:ph sz="half" idx="4294967295"/>
          </p:nvPr>
        </p:nvGraphicFramePr>
        <p:xfrm>
          <a:off x="4716463" y="1773238"/>
          <a:ext cx="4000500" cy="4141787"/>
        </p:xfrm>
        <a:graphic>
          <a:graphicData uri="http://schemas.openxmlformats.org/drawingml/2006/table">
            <a:tbl>
              <a:tblPr/>
              <a:tblGrid>
                <a:gridCol w="2160587"/>
                <a:gridCol w="1839913"/>
              </a:tblGrid>
              <a:tr h="5174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homem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23 pares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cão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39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cavalo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32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chimpanzé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24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gato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minhoca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0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porco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rato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peixe-dourado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1" charset="-128"/>
                          <a:cs typeface="Arial" charset="0"/>
                        </a:rPr>
                        <a:t>47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496</Words>
  <Application>Microsoft Office PowerPoint</Application>
  <PresentationFormat>On-screen Show (4:3)</PresentationFormat>
  <Paragraphs>98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Helvetica</vt:lpstr>
      <vt:lpstr>Osaka</vt:lpstr>
      <vt:lpstr>Arial</vt:lpstr>
      <vt:lpstr>Wingdings</vt:lpstr>
      <vt:lpstr>Calibri</vt:lpstr>
      <vt:lpstr>ＭＳ Ｐゴシック</vt:lpstr>
      <vt:lpstr>Bar Code</vt:lpstr>
      <vt:lpstr>Noções básicas de hereditariedade</vt:lpstr>
      <vt:lpstr>Noções básicas de hereditariedade</vt:lpstr>
      <vt:lpstr>Mas o ambiente também influencia aquilo que somos</vt:lpstr>
      <vt:lpstr>PowerPoint Presentation</vt:lpstr>
      <vt:lpstr>Células germinais </vt:lpstr>
      <vt:lpstr>Como é que herdamos as características dos nossos pais?</vt:lpstr>
      <vt:lpstr>Cromossomas</vt:lpstr>
      <vt:lpstr>Quais são os factores hereditários e onde se localizam?</vt:lpstr>
      <vt:lpstr>Pares de cromossomas do cariótipo de algumas espécies vivas</vt:lpstr>
      <vt:lpstr>PowerPoint Presentation</vt:lpstr>
      <vt:lpstr>PowerPoint Presentation</vt:lpstr>
      <vt:lpstr>PowerPoint Presentation</vt:lpstr>
      <vt:lpstr>Cromossomas</vt:lpstr>
      <vt:lpstr>Como se determina o sexo da espécie humana?</vt:lpstr>
      <vt:lpstr>O que são genes?</vt:lpstr>
      <vt:lpstr>Cromossomas e genes</vt:lpstr>
      <vt:lpstr>Genética</vt:lpstr>
      <vt:lpstr>PowerPoint Presentation</vt:lpstr>
      <vt:lpstr>Quais são os fatores hereditários e onde se localizam?</vt:lpstr>
      <vt:lpstr>Ácido Desoxirribonucleico (ADN)</vt:lpstr>
      <vt:lpstr>Genoma Humano </vt:lpstr>
      <vt:lpstr>Caracteres hereditários</vt:lpstr>
      <vt:lpstr>PowerPoint Presentation</vt:lpstr>
    </vt:vector>
  </TitlesOfParts>
  <Company>M. E. - GEPE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Noções básicas de hereditariedade</dc:title>
  <dc:creator>Maria Pinto</dc:creator>
  <cp:lastModifiedBy>Teresa Pinto</cp:lastModifiedBy>
  <cp:revision>2</cp:revision>
  <dcterms:created xsi:type="dcterms:W3CDTF">2012-01-31T12:29:26Z</dcterms:created>
  <dcterms:modified xsi:type="dcterms:W3CDTF">2012-02-04T17:08:02Z</dcterms:modified>
</cp:coreProperties>
</file>