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1" r:id="rId9"/>
    <p:sldId id="267" r:id="rId10"/>
    <p:sldId id="266" r:id="rId11"/>
    <p:sldId id="262" r:id="rId12"/>
    <p:sldId id="265" r:id="rId13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cxnSp>
        <p:nvCxnSpPr>
          <p:cNvPr id="8" name="Conexão rect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Marcador de Posição d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BEC7E8-7960-4902-AF0D-AF68D9C54FBD}" type="datetimeFigureOut">
              <a:rPr lang="pt-PT" smtClean="0"/>
              <a:pPr>
                <a:defRPr/>
              </a:pPr>
              <a:t>12-03-2012</a:t>
            </a:fld>
            <a:endParaRPr lang="pt-PT"/>
          </a:p>
        </p:txBody>
      </p:sp>
      <p:sp>
        <p:nvSpPr>
          <p:cNvPr id="16" name="Marcador de Posição do Número do Diapositivo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E2687E-11F5-4AE9-AF10-6798A96518A0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A7A15-E795-4E30-895C-1969CDB1710E}" type="datetimeFigureOut">
              <a:rPr lang="pt-PT" smtClean="0"/>
              <a:pPr>
                <a:defRPr/>
              </a:pPr>
              <a:t>12-03-2012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00A9C-60AA-403E-A831-3BA1F56C0369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224560-64AE-47B3-84C2-186F01C5E70B}" type="datetimeFigureOut">
              <a:rPr lang="pt-PT" smtClean="0"/>
              <a:pPr>
                <a:defRPr/>
              </a:pPr>
              <a:t>12-03-2012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11768-DC6C-42DA-A847-3843B288BFDC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e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C00C9F0-830A-4DDD-906E-0ED41EB0ECEC}" type="datetimeFigureOut">
              <a:rPr lang="pt-PT" smtClean="0"/>
              <a:pPr>
                <a:defRPr/>
              </a:pPr>
              <a:t>12-03-2012</a:t>
            </a:fld>
            <a:endParaRPr lang="pt-PT"/>
          </a:p>
        </p:txBody>
      </p:sp>
      <p:sp>
        <p:nvSpPr>
          <p:cNvPr id="15" name="Marcador de Posição do Número do Diapositivo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07C5EC7-AC73-4DF1-9B70-7ECAEA7076D6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16" name="Marcador de Posição do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B18C02-FC4E-46DC-80D5-A0A851D02701}" type="datetimeFigureOut">
              <a:rPr lang="pt-PT" smtClean="0"/>
              <a:pPr>
                <a:defRPr/>
              </a:pPr>
              <a:t>12-03-2012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CEC43-A936-4D87-8ADC-8EFFC4A2B9EF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cxnSp>
        <p:nvCxnSpPr>
          <p:cNvPr id="7" name="Conexão rect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02ABF9-06A7-4E74-BDBD-5B84584D328E}" type="datetimeFigureOut">
              <a:rPr lang="pt-PT" smtClean="0"/>
              <a:pPr>
                <a:defRPr/>
              </a:pPr>
              <a:t>12-03-2012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D43D1-8CE2-4B50-A3A9-E9D7644A2289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80874-B110-4035-B45E-BF900F2E6790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C61898-6B18-4169-8C51-866A6F23AA34}" type="datetimeFigureOut">
              <a:rPr lang="pt-PT" smtClean="0"/>
              <a:pPr>
                <a:defRPr/>
              </a:pPr>
              <a:t>12-03-2012</a:t>
            </a:fld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32" name="Marcador de Posição de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34" name="Marcador de Posição de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2" name="Marcador de Posição do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cxnSp>
        <p:nvCxnSpPr>
          <p:cNvPr id="10" name="Conexão rect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ct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B9E9A6-3DCF-4499-B490-064F16146661}" type="datetimeFigureOut">
              <a:rPr lang="pt-PT" smtClean="0"/>
              <a:pPr>
                <a:defRPr/>
              </a:pPr>
              <a:t>12-03-2012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1ED67-1E27-4B08-95F6-CCA714E28A73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0783EB-D338-4901-B60D-873D7392D5CC}" type="datetimeFigureOut">
              <a:rPr lang="pt-PT" smtClean="0"/>
              <a:pPr>
                <a:defRPr/>
              </a:pPr>
              <a:t>12-03-2012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C8CEF-0FB8-4494-8CFE-93899E73E112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arcador de Posição de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8" name="Marcador de Posição d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26F1C4CA-DD2A-487B-9CF5-67F6068D14F9}" type="datetimeFigureOut">
              <a:rPr lang="pt-PT" smtClean="0"/>
              <a:pPr>
                <a:defRPr/>
              </a:pPr>
              <a:t>12-03-2012</a:t>
            </a:fld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B1982B-53AA-492F-AC20-E756CEC8F8CA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8" name="Marcador de Posição d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EF939-11CF-4B61-9676-EB0867DC09DF}" type="datetimeFigureOut">
              <a:rPr lang="pt-PT" smtClean="0"/>
              <a:pPr>
                <a:defRPr/>
              </a:pPr>
              <a:t>12-03-2012</a:t>
            </a:fld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172B1A-7469-4FC4-9AB4-3C87ED44BB59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o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24" name="Marcador de Posição d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421A565-83C9-4E78-89AA-3622DAF828A1}" type="datetimeFigureOut">
              <a:rPr lang="pt-PT" smtClean="0"/>
              <a:pPr>
                <a:defRPr/>
              </a:pPr>
              <a:t>12-03-2012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D936E1C-6A4E-431B-807B-B840DF35273A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5" name="Marcador de Posição do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pt-PT" sz="7200" smtClean="0"/>
              <a:t>Cultura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PT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PT" dirty="0" smtClean="0"/>
              <a:t>“ </a:t>
            </a:r>
            <a:r>
              <a:rPr lang="pt-PT" dirty="0" err="1" smtClean="0"/>
              <a:t>Afelicidade</a:t>
            </a:r>
            <a:r>
              <a:rPr lang="pt-PT" dirty="0" smtClean="0"/>
              <a:t>  só é real quando partilhada / </a:t>
            </a:r>
            <a:r>
              <a:rPr lang="pt-PT" dirty="0" err="1" smtClean="0"/>
              <a:t>happiness</a:t>
            </a:r>
            <a:r>
              <a:rPr lang="pt-PT" dirty="0" smtClean="0"/>
              <a:t> 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only</a:t>
            </a:r>
            <a:r>
              <a:rPr lang="pt-PT" dirty="0" smtClean="0"/>
              <a:t>  real </a:t>
            </a:r>
            <a:r>
              <a:rPr lang="pt-PT" dirty="0" err="1" smtClean="0"/>
              <a:t>when</a:t>
            </a:r>
            <a:r>
              <a:rPr lang="pt-PT" dirty="0" smtClean="0"/>
              <a:t> </a:t>
            </a:r>
            <a:r>
              <a:rPr lang="pt-PT" dirty="0" err="1" smtClean="0"/>
              <a:t>shared</a:t>
            </a:r>
            <a:r>
              <a:rPr lang="pt-PT" dirty="0" smtClean="0"/>
              <a:t>”. Esta frase escrita pelo protagonista anuncia uma tragédia. Podia tudo isto  ter sido evitado? Justifica</a:t>
            </a:r>
            <a:endParaRPr lang="pt-PT" dirty="0"/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76872"/>
            <a:ext cx="3741086" cy="3022797"/>
          </a:xfrm>
        </p:spPr>
      </p:pic>
    </p:spTree>
    <p:extLst>
      <p:ext uri="{BB962C8B-B14F-4D97-AF65-F5344CB8AC3E}">
        <p14:creationId xmlns:p14="http://schemas.microsoft.com/office/powerpoint/2010/main" val="77200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PT" dirty="0">
              <a:ea typeface="+mj-ea"/>
              <a:cs typeface="+mj-cs"/>
            </a:endParaRPr>
          </a:p>
        </p:txBody>
      </p:sp>
      <p:sp>
        <p:nvSpPr>
          <p:cNvPr id="19458" name="Marcador de Posição de Conteúdo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Jan e o Ron </a:t>
            </a:r>
            <a:r>
              <a:rPr lang="en-US" dirty="0" err="1" smtClean="0"/>
              <a:t>desempenham</a:t>
            </a:r>
            <a:r>
              <a:rPr lang="en-US" dirty="0" smtClean="0"/>
              <a:t> </a:t>
            </a:r>
            <a:r>
              <a:rPr lang="en-US" dirty="0" err="1" smtClean="0"/>
              <a:t>papéis</a:t>
            </a:r>
            <a:r>
              <a:rPr lang="en-US" dirty="0" smtClean="0"/>
              <a:t> </a:t>
            </a:r>
            <a:r>
              <a:rPr lang="en-US" dirty="0" err="1" smtClean="0"/>
              <a:t>fundamentais</a:t>
            </a:r>
            <a:r>
              <a:rPr lang="en-US" dirty="0" smtClean="0"/>
              <a:t> no </a:t>
            </a:r>
            <a:r>
              <a:rPr lang="en-US" dirty="0" err="1" smtClean="0"/>
              <a:t>filme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leitura</a:t>
            </a:r>
            <a:r>
              <a:rPr lang="en-US" dirty="0" smtClean="0"/>
              <a:t> fazes das </a:t>
            </a:r>
            <a:r>
              <a:rPr lang="en-US" dirty="0" err="1" smtClean="0"/>
              <a:t>personagens</a:t>
            </a:r>
            <a:r>
              <a:rPr lang="en-US" dirty="0" smtClean="0"/>
              <a:t> a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dão</a:t>
            </a:r>
            <a:r>
              <a:rPr lang="en-US" dirty="0" smtClean="0"/>
              <a:t> </a:t>
            </a:r>
            <a:r>
              <a:rPr lang="en-US" dirty="0" err="1" smtClean="0"/>
              <a:t>vida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" name="Marcador de Posição de Conteúdo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509120"/>
            <a:ext cx="2619375" cy="1743075"/>
          </a:xfrm>
        </p:spPr>
      </p:pic>
      <p:pic>
        <p:nvPicPr>
          <p:cNvPr id="1026" name="Picture 2" descr="C:\Users\344\Desktop\imagesCA9QUMW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35752"/>
            <a:ext cx="2000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631791"/>
            <a:ext cx="4248472" cy="3182254"/>
          </a:xfrm>
        </p:spPr>
      </p:pic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r>
              <a:rPr lang="pt-PT" dirty="0" err="1" smtClean="0"/>
              <a:t>Reflete</a:t>
            </a:r>
            <a:r>
              <a:rPr lang="pt-PT" dirty="0" smtClean="0"/>
              <a:t> sobre </a:t>
            </a:r>
            <a:r>
              <a:rPr lang="pt-PT" dirty="0" smtClean="0"/>
              <a:t>o </a:t>
            </a:r>
            <a:r>
              <a:rPr lang="pt-PT" dirty="0"/>
              <a:t>título do filme “</a:t>
            </a:r>
            <a:r>
              <a:rPr lang="pt-PT" dirty="0" err="1"/>
              <a:t>Into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Wild</a:t>
            </a:r>
            <a:r>
              <a:rPr lang="pt-PT" dirty="0"/>
              <a:t>/O Lado Selvagem” </a:t>
            </a:r>
            <a:r>
              <a:rPr lang="pt-PT" dirty="0" smtClean="0"/>
              <a:t>e sobre a procura que o protagonista fez  para </a:t>
            </a:r>
            <a:r>
              <a:rPr lang="pt-PT" smtClean="0"/>
              <a:t>viver num estado </a:t>
            </a:r>
            <a:r>
              <a:rPr lang="pt-PT" dirty="0" smtClean="0"/>
              <a:t>natural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6149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PT" dirty="0" smtClean="0">
                <a:ea typeface="+mj-ea"/>
                <a:cs typeface="+mj-cs"/>
              </a:rPr>
              <a:t>Tornar-se Humano</a:t>
            </a:r>
            <a:endParaRPr lang="pt-PT" dirty="0">
              <a:ea typeface="+mj-ea"/>
              <a:cs typeface="+mj-cs"/>
            </a:endParaRPr>
          </a:p>
        </p:txBody>
      </p:sp>
      <p:sp>
        <p:nvSpPr>
          <p:cNvPr id="5" name="Marcador de Posição de Conteúdo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pt-PT" dirty="0" smtClean="0">
                <a:ea typeface="+mn-ea"/>
                <a:cs typeface="+mn-cs"/>
              </a:rPr>
              <a:t>Predisposição genética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pt-PT" dirty="0" smtClean="0">
                <a:ea typeface="+mn-ea"/>
                <a:cs typeface="+mn-cs"/>
              </a:rPr>
              <a:t>Os meninos selvagens (modos de comportamento animal)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pt-PT" dirty="0" smtClean="0">
                <a:ea typeface="+mn-ea"/>
                <a:cs typeface="+mn-cs"/>
              </a:rPr>
              <a:t>O meio social e o grupo social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pt-PT" dirty="0" smtClean="0">
                <a:ea typeface="+mn-ea"/>
                <a:cs typeface="+mn-cs"/>
              </a:rPr>
              <a:t>Desenvolvimento social = construção da individualidade</a:t>
            </a:r>
          </a:p>
        </p:txBody>
      </p:sp>
      <p:sp>
        <p:nvSpPr>
          <p:cNvPr id="10" name="Marcador de Posição de Conteúdo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pt-PT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PT" dirty="0" smtClean="0">
                <a:ea typeface="+mj-ea"/>
                <a:cs typeface="+mj-cs"/>
              </a:rPr>
              <a:t>Socializaçã0</a:t>
            </a:r>
            <a:endParaRPr lang="pt-PT" dirty="0">
              <a:ea typeface="+mj-ea"/>
              <a:cs typeface="+mj-cs"/>
            </a:endParaRPr>
          </a:p>
        </p:txBody>
      </p:sp>
      <p:sp>
        <p:nvSpPr>
          <p:cNvPr id="6" name="Marcador de Posição de Conteúdo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pt-PT" dirty="0" smtClean="0">
                <a:ea typeface="+mn-ea"/>
                <a:cs typeface="+mn-cs"/>
              </a:rPr>
              <a:t>Da família, da escola, da comunidade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pt-PT" dirty="0" smtClean="0">
              <a:ea typeface="+mn-ea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pt-PT" dirty="0" smtClean="0">
                <a:ea typeface="+mn-ea"/>
                <a:cs typeface="+mn-cs"/>
              </a:rPr>
              <a:t>Processo pelo qual os indivíduos se integram no grupo social, adquirindo as atitudes, as crenças e os valores mais significativos da cultura desse grupo e assumindo-os como seus.</a:t>
            </a:r>
            <a:endParaRPr lang="pt-PT" dirty="0">
              <a:ea typeface="+mn-ea"/>
              <a:cs typeface="+mn-cs"/>
            </a:endParaRPr>
          </a:p>
        </p:txBody>
      </p:sp>
      <p:sp>
        <p:nvSpPr>
          <p:cNvPr id="7" name="Marcador de Posição de Conteúdo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pt-PT" dirty="0" smtClean="0">
                <a:ea typeface="+mn-ea"/>
                <a:cs typeface="+mn-cs"/>
              </a:rPr>
              <a:t>Normas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pt-PT" dirty="0" smtClean="0">
                <a:ea typeface="+mn-ea"/>
                <a:cs typeface="+mn-cs"/>
              </a:rPr>
              <a:t>Padrões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pt-PT" dirty="0" smtClean="0">
                <a:ea typeface="+mn-ea"/>
                <a:cs typeface="+mn-cs"/>
              </a:rPr>
              <a:t>  </a:t>
            </a:r>
            <a:r>
              <a:rPr lang="pt-PT" dirty="0" err="1" smtClean="0">
                <a:ea typeface="+mn-ea"/>
                <a:cs typeface="+mn-cs"/>
              </a:rPr>
              <a:t>Dítames</a:t>
            </a:r>
            <a:r>
              <a:rPr lang="pt-PT" dirty="0" smtClean="0">
                <a:ea typeface="+mn-ea"/>
                <a:cs typeface="+mn-cs"/>
              </a:rPr>
              <a:t> sociais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Char char=""/>
              <a:defRPr/>
            </a:pPr>
            <a:endParaRPr lang="pt-PT" dirty="0" smtClean="0">
              <a:ea typeface="+mn-ea"/>
              <a:cs typeface="+mn-cs"/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Char char=""/>
              <a:defRPr/>
            </a:pPr>
            <a:endParaRPr lang="pt-PT" dirty="0" smtClean="0">
              <a:ea typeface="+mn-ea"/>
              <a:cs typeface="+mn-cs"/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pt-PT" dirty="0" smtClean="0">
                <a:ea typeface="+mn-ea"/>
                <a:cs typeface="+mn-cs"/>
              </a:rPr>
              <a:t>Aprendizagem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pt-PT" dirty="0" smtClean="0">
                <a:ea typeface="+mn-ea"/>
                <a:cs typeface="+mn-cs"/>
              </a:rPr>
              <a:t>Interiorização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pt-PT" dirty="0" smtClean="0">
                <a:ea typeface="+mn-ea"/>
                <a:cs typeface="+mn-cs"/>
              </a:rPr>
              <a:t>de atitudes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pt-PT" dirty="0" smtClean="0">
                <a:ea typeface="+mn-ea"/>
                <a:cs typeface="+mn-cs"/>
              </a:rPr>
              <a:t>Assimilação espontânea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Char char=""/>
              <a:defRPr/>
            </a:pPr>
            <a:endParaRPr lang="pt-PT" dirty="0" smtClean="0">
              <a:ea typeface="+mn-ea"/>
              <a:cs typeface="+mn-cs"/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Char char=""/>
              <a:defRPr/>
            </a:pPr>
            <a:endParaRPr lang="pt-PT" dirty="0" smtClean="0">
              <a:ea typeface="+mn-ea"/>
              <a:cs typeface="+mn-cs"/>
            </a:endParaRPr>
          </a:p>
        </p:txBody>
      </p:sp>
      <p:sp>
        <p:nvSpPr>
          <p:cNvPr id="8" name="Seta para a direita 7"/>
          <p:cNvSpPr>
            <a:spLocks noChangeArrowheads="1"/>
          </p:cNvSpPr>
          <p:nvPr/>
        </p:nvSpPr>
        <p:spPr bwMode="auto">
          <a:xfrm>
            <a:off x="4230688" y="1989138"/>
            <a:ext cx="977900" cy="484187"/>
          </a:xfrm>
          <a:prstGeom prst="rightArrow">
            <a:avLst>
              <a:gd name="adj1" fmla="val 31806"/>
              <a:gd name="adj2" fmla="val 50165"/>
            </a:avLst>
          </a:prstGeom>
          <a:solidFill>
            <a:schemeClr val="accent1"/>
          </a:solidFill>
          <a:ln w="40000">
            <a:solidFill>
              <a:srgbClr val="862A4A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ta para a direita 8"/>
          <p:cNvSpPr>
            <a:spLocks noChangeArrowheads="1"/>
          </p:cNvSpPr>
          <p:nvPr/>
        </p:nvSpPr>
        <p:spPr bwMode="auto">
          <a:xfrm>
            <a:off x="4306888" y="3973585"/>
            <a:ext cx="901700" cy="484188"/>
          </a:xfrm>
          <a:prstGeom prst="rightArrow">
            <a:avLst>
              <a:gd name="adj1" fmla="val 32463"/>
              <a:gd name="adj2" fmla="val 51998"/>
            </a:avLst>
          </a:prstGeom>
          <a:solidFill>
            <a:schemeClr val="accent1"/>
          </a:solidFill>
          <a:ln w="40000">
            <a:solidFill>
              <a:srgbClr val="862A4A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PT" dirty="0" smtClean="0">
                <a:ea typeface="+mj-ea"/>
                <a:cs typeface="+mj-cs"/>
              </a:rPr>
              <a:t>Dois tipos de Socialização</a:t>
            </a:r>
            <a:endParaRPr lang="pt-PT" dirty="0">
              <a:ea typeface="+mj-ea"/>
              <a:cs typeface="+mj-cs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pt-PT" dirty="0" smtClean="0">
                <a:ea typeface="+mn-ea"/>
                <a:cs typeface="+mn-cs"/>
              </a:rPr>
              <a:t>Primária – ocorre durante a infância e adolescência; visa a </a:t>
            </a:r>
            <a:r>
              <a:rPr lang="pt-PT" b="1" dirty="0" smtClean="0">
                <a:solidFill>
                  <a:srgbClr val="FFC000"/>
                </a:solidFill>
                <a:ea typeface="+mn-ea"/>
                <a:cs typeface="+mn-cs"/>
              </a:rPr>
              <a:t>adaptação</a:t>
            </a:r>
            <a:r>
              <a:rPr lang="pt-PT" dirty="0" smtClean="0">
                <a:ea typeface="+mn-ea"/>
                <a:cs typeface="+mn-cs"/>
              </a:rPr>
              <a:t> às mais variadas situações do quotidiano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pt-PT" dirty="0" smtClean="0">
                <a:ea typeface="+mn-ea"/>
                <a:cs typeface="+mn-cs"/>
              </a:rPr>
              <a:t>Secundária – ocorre na idade adulta; permite continuar a viver </a:t>
            </a:r>
            <a:r>
              <a:rPr lang="pt-PT" b="1" dirty="0" smtClean="0">
                <a:solidFill>
                  <a:srgbClr val="FFC000"/>
                </a:solidFill>
                <a:ea typeface="+mn-ea"/>
                <a:cs typeface="+mn-cs"/>
              </a:rPr>
              <a:t>integrados</a:t>
            </a:r>
            <a:r>
              <a:rPr lang="pt-PT" dirty="0" smtClean="0">
                <a:ea typeface="+mn-ea"/>
                <a:cs typeface="+mn-cs"/>
              </a:rPr>
              <a:t> na comunidade</a:t>
            </a:r>
            <a:endParaRPr lang="pt-PT" dirty="0">
              <a:ea typeface="+mn-ea"/>
              <a:cs typeface="+mn-cs"/>
            </a:endParaRP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140200" y="2060575"/>
            <a:ext cx="3922713" cy="3138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PT" dirty="0" smtClean="0"/>
          </a:p>
          <a:p>
            <a:endParaRPr lang="pt-PT" dirty="0"/>
          </a:p>
          <a:p>
            <a:pPr marL="0" indent="0">
              <a:buNone/>
            </a:pPr>
            <a:r>
              <a:rPr lang="pt-PT" dirty="0" smtClean="0"/>
              <a:t>Pensando </a:t>
            </a:r>
            <a:r>
              <a:rPr lang="pt-PT" dirty="0" smtClean="0"/>
              <a:t>sobre o que é a socialização, explica o que no teu/vosso entender impeliu o protagonista do filme para fora do social.</a:t>
            </a:r>
            <a:endParaRPr lang="pt-PT" dirty="0"/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54215"/>
            <a:ext cx="4059238" cy="2711570"/>
          </a:xfrm>
        </p:spPr>
      </p:pic>
    </p:spTree>
    <p:extLst>
      <p:ext uri="{BB962C8B-B14F-4D97-AF65-F5344CB8AC3E}">
        <p14:creationId xmlns:p14="http://schemas.microsoft.com/office/powerpoint/2010/main" val="134604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dirty="0" smtClean="0">
                <a:ea typeface="+mj-ea"/>
                <a:cs typeface="+mj-cs"/>
              </a:rPr>
              <a:t>Cultura e Padrões culturais</a:t>
            </a:r>
            <a:endParaRPr lang="pt-PT" dirty="0">
              <a:ea typeface="+mj-ea"/>
              <a:cs typeface="+mj-cs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pt-PT" dirty="0" smtClean="0">
                <a:ea typeface="+mn-ea"/>
                <a:cs typeface="+mn-cs"/>
              </a:rPr>
              <a:t>Herança social constituída por condutas, ideias, costumes, sentimentos, atitudes e tradições comuns a uma colectividade e transmitidos à geração seguinte</a:t>
            </a:r>
            <a:endParaRPr lang="pt-PT" dirty="0">
              <a:ea typeface="+mn-ea"/>
              <a:cs typeface="+mn-cs"/>
            </a:endParaRP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17514" y="2490291"/>
            <a:ext cx="3520610" cy="26394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 smtClean="0"/>
              <a:t>Parece-te/vos que o protagonista do filme quis cortar com a herança social adquirida desde a infância?</a:t>
            </a:r>
          </a:p>
          <a:p>
            <a:pPr marL="0" indent="0">
              <a:buNone/>
            </a:pPr>
            <a:r>
              <a:rPr lang="pt-PT" dirty="0" smtClean="0"/>
              <a:t>Justifica/quem a resposta.</a:t>
            </a:r>
            <a:endParaRPr lang="pt-PT" dirty="0"/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68960"/>
            <a:ext cx="4059238" cy="3024336"/>
          </a:xfrm>
        </p:spPr>
      </p:pic>
    </p:spTree>
    <p:extLst>
      <p:ext uri="{BB962C8B-B14F-4D97-AF65-F5344CB8AC3E}">
        <p14:creationId xmlns:p14="http://schemas.microsoft.com/office/powerpoint/2010/main" val="4001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420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PT" dirty="0" smtClean="0">
                <a:ea typeface="+mj-ea"/>
                <a:cs typeface="+mj-cs"/>
              </a:rPr>
              <a:t>O Inato versus O Adquirido</a:t>
            </a:r>
            <a:endParaRPr lang="pt-PT" dirty="0">
              <a:ea typeface="+mj-ea"/>
              <a:cs typeface="+mj-cs"/>
            </a:endParaRPr>
          </a:p>
        </p:txBody>
      </p:sp>
      <p:sp>
        <p:nvSpPr>
          <p:cNvPr id="18434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 2" charset="2"/>
              <a:buNone/>
            </a:pPr>
            <a:r>
              <a:rPr lang="pt-PT" sz="2400" dirty="0" smtClean="0"/>
              <a:t>Natureza </a:t>
            </a:r>
            <a:r>
              <a:rPr lang="pt-PT" sz="1800" dirty="0" smtClean="0"/>
              <a:t>                </a:t>
            </a:r>
          </a:p>
          <a:p>
            <a:endParaRPr lang="pt-PT" sz="1800" dirty="0" smtClean="0"/>
          </a:p>
          <a:p>
            <a:endParaRPr lang="pt-PT" sz="1800" dirty="0" smtClean="0"/>
          </a:p>
          <a:p>
            <a:pPr>
              <a:buFont typeface="Wingdings 2" charset="2"/>
              <a:buNone/>
            </a:pPr>
            <a:endParaRPr lang="pt-PT" sz="1800" dirty="0"/>
          </a:p>
          <a:p>
            <a:pPr>
              <a:buFont typeface="Wingdings 2" charset="2"/>
              <a:buNone/>
            </a:pPr>
            <a:r>
              <a:rPr lang="pt-PT" sz="1600" dirty="0" smtClean="0"/>
              <a:t>Diz respeito</a:t>
            </a:r>
          </a:p>
          <a:p>
            <a:pPr>
              <a:buFont typeface="Wingdings 2" charset="2"/>
              <a:buNone/>
            </a:pPr>
            <a:r>
              <a:rPr lang="pt-PT" sz="1600" dirty="0" smtClean="0"/>
              <a:t>a tudo o que</a:t>
            </a:r>
          </a:p>
          <a:p>
            <a:pPr>
              <a:buFont typeface="Wingdings 2" charset="2"/>
              <a:buNone/>
            </a:pPr>
            <a:r>
              <a:rPr lang="pt-PT" sz="1600" dirty="0" smtClean="0"/>
              <a:t>no Homem é:</a:t>
            </a:r>
          </a:p>
        </p:txBody>
      </p:sp>
      <p:sp>
        <p:nvSpPr>
          <p:cNvPr id="18435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067175" y="1484313"/>
            <a:ext cx="3960813" cy="4525962"/>
          </a:xfrm>
        </p:spPr>
        <p:txBody>
          <a:bodyPr/>
          <a:lstStyle/>
          <a:p>
            <a:pPr>
              <a:buFont typeface="Wingdings 2" charset="2"/>
              <a:buNone/>
            </a:pPr>
            <a:r>
              <a:rPr lang="pt-PT" dirty="0" smtClean="0"/>
              <a:t>                                 </a:t>
            </a:r>
            <a:r>
              <a:rPr lang="pt-PT" sz="2400" dirty="0" smtClean="0"/>
              <a:t>Cultura</a:t>
            </a:r>
          </a:p>
          <a:p>
            <a:r>
              <a:rPr lang="pt-PT" sz="2400" dirty="0" smtClean="0"/>
              <a:t>                                </a:t>
            </a:r>
          </a:p>
          <a:p>
            <a:pPr marL="0" indent="0">
              <a:buNone/>
            </a:pPr>
            <a:endParaRPr lang="pt-PT" sz="2400" dirty="0" smtClean="0"/>
          </a:p>
          <a:p>
            <a:pPr>
              <a:buFont typeface="Wingdings 2" charset="2"/>
              <a:buNone/>
            </a:pPr>
            <a:r>
              <a:rPr lang="pt-PT" sz="2400" dirty="0"/>
              <a:t> </a:t>
            </a:r>
            <a:r>
              <a:rPr lang="pt-PT" sz="2400" dirty="0" smtClean="0"/>
              <a:t>                                  </a:t>
            </a:r>
            <a:r>
              <a:rPr lang="pt-PT" sz="1600" dirty="0" smtClean="0"/>
              <a:t>Diz respeito</a:t>
            </a:r>
          </a:p>
          <a:p>
            <a:pPr>
              <a:buFont typeface="Wingdings 2" charset="2"/>
              <a:buNone/>
            </a:pPr>
            <a:r>
              <a:rPr lang="pt-PT" sz="1400" dirty="0" smtClean="0"/>
              <a:t>                                                           </a:t>
            </a:r>
            <a:r>
              <a:rPr lang="pt-PT" sz="1600" dirty="0" smtClean="0"/>
              <a:t>a tudo o que</a:t>
            </a:r>
          </a:p>
          <a:p>
            <a:pPr>
              <a:buFont typeface="Wingdings 2" charset="2"/>
              <a:buNone/>
            </a:pPr>
            <a:r>
              <a:rPr lang="pt-PT" sz="1400" dirty="0" smtClean="0"/>
              <a:t>                                                             </a:t>
            </a:r>
            <a:r>
              <a:rPr lang="pt-PT" sz="1600" dirty="0" smtClean="0"/>
              <a:t>no Homem</a:t>
            </a:r>
          </a:p>
          <a:p>
            <a:pPr>
              <a:buFont typeface="Wingdings 2" charset="2"/>
              <a:buNone/>
            </a:pPr>
            <a:r>
              <a:rPr lang="pt-PT" sz="1600" dirty="0" smtClean="0"/>
              <a:t>                                                     é:</a:t>
            </a:r>
          </a:p>
        </p:txBody>
      </p:sp>
      <p:cxnSp>
        <p:nvCxnSpPr>
          <p:cNvPr id="6" name="Conexão recta 5"/>
          <p:cNvCxnSpPr/>
          <p:nvPr/>
        </p:nvCxnSpPr>
        <p:spPr>
          <a:xfrm>
            <a:off x="827088" y="2060575"/>
            <a:ext cx="0" cy="86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412207" y="1628775"/>
            <a:ext cx="1512094" cy="86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00" dirty="0" smtClean="0"/>
              <a:t>Inato e </a:t>
            </a:r>
            <a:r>
              <a:rPr lang="pt-PT" sz="1500" dirty="0" err="1" smtClean="0"/>
              <a:t>hereditáio</a:t>
            </a:r>
            <a:endParaRPr lang="pt-PT" sz="1500" dirty="0"/>
          </a:p>
        </p:txBody>
      </p:sp>
      <p:sp>
        <p:nvSpPr>
          <p:cNvPr id="12" name="Oval 11"/>
          <p:cNvSpPr/>
          <p:nvPr/>
        </p:nvSpPr>
        <p:spPr>
          <a:xfrm>
            <a:off x="2483645" y="2636838"/>
            <a:ext cx="1512094" cy="93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dirty="0"/>
              <a:t>Espontâneo</a:t>
            </a:r>
          </a:p>
        </p:txBody>
      </p:sp>
      <p:sp>
        <p:nvSpPr>
          <p:cNvPr id="13" name="Oval 12"/>
          <p:cNvSpPr/>
          <p:nvPr/>
        </p:nvSpPr>
        <p:spPr>
          <a:xfrm>
            <a:off x="2520156" y="3716338"/>
            <a:ext cx="1475582" cy="865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dirty="0"/>
              <a:t>Comum aos animais</a:t>
            </a:r>
          </a:p>
        </p:txBody>
      </p:sp>
      <p:sp>
        <p:nvSpPr>
          <p:cNvPr id="14" name="Oval 13"/>
          <p:cNvSpPr/>
          <p:nvPr/>
        </p:nvSpPr>
        <p:spPr>
          <a:xfrm>
            <a:off x="2520156" y="4868863"/>
            <a:ext cx="147558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300" dirty="0"/>
              <a:t>Universal</a:t>
            </a:r>
          </a:p>
        </p:txBody>
      </p:sp>
      <p:cxnSp>
        <p:nvCxnSpPr>
          <p:cNvPr id="16" name="Conexão recta 15"/>
          <p:cNvCxnSpPr/>
          <p:nvPr/>
        </p:nvCxnSpPr>
        <p:spPr>
          <a:xfrm rot="16200000" flipH="1">
            <a:off x="576263" y="3681413"/>
            <a:ext cx="3455987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xão recta 20"/>
          <p:cNvCxnSpPr>
            <a:endCxn id="11" idx="2"/>
          </p:cNvCxnSpPr>
          <p:nvPr/>
        </p:nvCxnSpPr>
        <p:spPr>
          <a:xfrm>
            <a:off x="2268538" y="1989138"/>
            <a:ext cx="143669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xão recta 23"/>
          <p:cNvCxnSpPr>
            <a:endCxn id="12" idx="2"/>
          </p:cNvCxnSpPr>
          <p:nvPr/>
        </p:nvCxnSpPr>
        <p:spPr>
          <a:xfrm flipV="1">
            <a:off x="2339975" y="3105151"/>
            <a:ext cx="143670" cy="36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xão recta 26"/>
          <p:cNvCxnSpPr>
            <a:endCxn id="13" idx="2"/>
          </p:cNvCxnSpPr>
          <p:nvPr/>
        </p:nvCxnSpPr>
        <p:spPr>
          <a:xfrm flipV="1">
            <a:off x="2339975" y="4148932"/>
            <a:ext cx="180181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xão recta 29"/>
          <p:cNvCxnSpPr>
            <a:endCxn id="14" idx="2"/>
          </p:cNvCxnSpPr>
          <p:nvPr/>
        </p:nvCxnSpPr>
        <p:spPr>
          <a:xfrm flipV="1">
            <a:off x="2339975" y="5326063"/>
            <a:ext cx="180181" cy="119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ta para a direita 31"/>
          <p:cNvSpPr/>
          <p:nvPr/>
        </p:nvSpPr>
        <p:spPr>
          <a:xfrm>
            <a:off x="4284663" y="1875873"/>
            <a:ext cx="503237" cy="484188"/>
          </a:xfrm>
          <a:prstGeom prst="rightArrow">
            <a:avLst>
              <a:gd name="adj1" fmla="val 50000"/>
              <a:gd name="adj2" fmla="val 461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33" name="Seta para a direita 32"/>
          <p:cNvSpPr/>
          <p:nvPr/>
        </p:nvSpPr>
        <p:spPr>
          <a:xfrm rot="10800000">
            <a:off x="4009528" y="1855787"/>
            <a:ext cx="418010" cy="509075"/>
          </a:xfrm>
          <a:prstGeom prst="rightArrow">
            <a:avLst>
              <a:gd name="adj1" fmla="val 4899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34" name="Oval 33"/>
          <p:cNvSpPr/>
          <p:nvPr/>
        </p:nvSpPr>
        <p:spPr>
          <a:xfrm>
            <a:off x="4859338" y="1628775"/>
            <a:ext cx="144145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dirty="0"/>
              <a:t>Adquirido e de influência social</a:t>
            </a:r>
          </a:p>
        </p:txBody>
      </p:sp>
      <p:sp>
        <p:nvSpPr>
          <p:cNvPr id="35" name="Seta para a direita 34"/>
          <p:cNvSpPr/>
          <p:nvPr/>
        </p:nvSpPr>
        <p:spPr>
          <a:xfrm>
            <a:off x="4284663" y="2924175"/>
            <a:ext cx="57467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36" name="Seta para a direita 35"/>
          <p:cNvSpPr/>
          <p:nvPr/>
        </p:nvSpPr>
        <p:spPr>
          <a:xfrm rot="10800000">
            <a:off x="4067175" y="2924175"/>
            <a:ext cx="40322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37" name="Oval 36"/>
          <p:cNvSpPr/>
          <p:nvPr/>
        </p:nvSpPr>
        <p:spPr>
          <a:xfrm>
            <a:off x="4932363" y="2708275"/>
            <a:ext cx="1368425" cy="865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300" dirty="0"/>
              <a:t>Regulado por normas</a:t>
            </a:r>
          </a:p>
        </p:txBody>
      </p:sp>
      <p:sp>
        <p:nvSpPr>
          <p:cNvPr id="38" name="Seta para a direita 37"/>
          <p:cNvSpPr/>
          <p:nvPr/>
        </p:nvSpPr>
        <p:spPr>
          <a:xfrm>
            <a:off x="4427538" y="3933825"/>
            <a:ext cx="4318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39" name="Seta para a direita 38"/>
          <p:cNvSpPr/>
          <p:nvPr/>
        </p:nvSpPr>
        <p:spPr>
          <a:xfrm rot="10800000">
            <a:off x="4067175" y="3933825"/>
            <a:ext cx="403622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40" name="Oval 39"/>
          <p:cNvSpPr/>
          <p:nvPr/>
        </p:nvSpPr>
        <p:spPr>
          <a:xfrm>
            <a:off x="4932363" y="3789363"/>
            <a:ext cx="1439862" cy="86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dirty="0"/>
              <a:t>Específico</a:t>
            </a:r>
          </a:p>
        </p:txBody>
      </p:sp>
      <p:sp>
        <p:nvSpPr>
          <p:cNvPr id="41" name="Seta para a direita 40"/>
          <p:cNvSpPr/>
          <p:nvPr/>
        </p:nvSpPr>
        <p:spPr>
          <a:xfrm>
            <a:off x="4427538" y="5084763"/>
            <a:ext cx="474662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42" name="Seta para a direita 41"/>
          <p:cNvSpPr/>
          <p:nvPr/>
        </p:nvSpPr>
        <p:spPr>
          <a:xfrm rot="10800000">
            <a:off x="4067174" y="5084762"/>
            <a:ext cx="40322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43" name="Oval 42"/>
          <p:cNvSpPr/>
          <p:nvPr/>
        </p:nvSpPr>
        <p:spPr>
          <a:xfrm>
            <a:off x="5003800" y="4868863"/>
            <a:ext cx="136842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300" dirty="0"/>
              <a:t>Particular</a:t>
            </a:r>
          </a:p>
        </p:txBody>
      </p:sp>
      <p:cxnSp>
        <p:nvCxnSpPr>
          <p:cNvPr id="45" name="Conexão recta 44"/>
          <p:cNvCxnSpPr/>
          <p:nvPr/>
        </p:nvCxnSpPr>
        <p:spPr>
          <a:xfrm rot="5400000">
            <a:off x="4931569" y="3717132"/>
            <a:ext cx="34559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xão recta 47"/>
          <p:cNvCxnSpPr>
            <a:endCxn id="34" idx="6"/>
          </p:cNvCxnSpPr>
          <p:nvPr/>
        </p:nvCxnSpPr>
        <p:spPr>
          <a:xfrm rot="10800000" flipV="1">
            <a:off x="6300788" y="2060575"/>
            <a:ext cx="358775" cy="2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xão recta 49"/>
          <p:cNvCxnSpPr>
            <a:endCxn id="37" idx="6"/>
          </p:cNvCxnSpPr>
          <p:nvPr/>
        </p:nvCxnSpPr>
        <p:spPr>
          <a:xfrm rot="10800000">
            <a:off x="6300788" y="3141663"/>
            <a:ext cx="3587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xão recta 51"/>
          <p:cNvCxnSpPr>
            <a:endCxn id="40" idx="6"/>
          </p:cNvCxnSpPr>
          <p:nvPr/>
        </p:nvCxnSpPr>
        <p:spPr>
          <a:xfrm rot="10800000">
            <a:off x="6372225" y="4221163"/>
            <a:ext cx="2873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xão recta 53"/>
          <p:cNvCxnSpPr/>
          <p:nvPr/>
        </p:nvCxnSpPr>
        <p:spPr>
          <a:xfrm rot="10800000">
            <a:off x="6156325" y="5229225"/>
            <a:ext cx="503238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cta 5"/>
          <p:cNvCxnSpPr>
            <a:cxnSpLocks noChangeShapeType="1"/>
          </p:cNvCxnSpPr>
          <p:nvPr/>
        </p:nvCxnSpPr>
        <p:spPr bwMode="auto">
          <a:xfrm flipV="1">
            <a:off x="7391400" y="2133600"/>
            <a:ext cx="0" cy="790575"/>
          </a:xfrm>
          <a:prstGeom prst="line">
            <a:avLst/>
          </a:prstGeom>
          <a:noFill/>
          <a:ln w="11430">
            <a:solidFill>
              <a:schemeClr val="accent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PT" dirty="0" smtClean="0"/>
              <a:t>De que modo as relações pessoais do protagonista ao longo dos dois anos de errância foram sacrificadas?</a:t>
            </a:r>
            <a:endParaRPr lang="pt-PT" dirty="0"/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96952"/>
            <a:ext cx="4059238" cy="3044428"/>
          </a:xfrm>
        </p:spPr>
      </p:pic>
    </p:spTree>
    <p:extLst>
      <p:ext uri="{BB962C8B-B14F-4D97-AF65-F5344CB8AC3E}">
        <p14:creationId xmlns:p14="http://schemas.microsoft.com/office/powerpoint/2010/main" val="192780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261</TotalTime>
  <Words>335</Words>
  <Application>Microsoft Office PowerPoint</Application>
  <PresentationFormat>Apresentação no Ecrã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3" baseType="lpstr">
      <vt:lpstr>Papel</vt:lpstr>
      <vt:lpstr>Apresentação do PowerPoint</vt:lpstr>
      <vt:lpstr>Tornar-se Humano</vt:lpstr>
      <vt:lpstr>Socializaçã0</vt:lpstr>
      <vt:lpstr>Dois tipos de Socialização</vt:lpstr>
      <vt:lpstr>Apresentação do PowerPoint</vt:lpstr>
      <vt:lpstr>Cultura e Padrões culturais</vt:lpstr>
      <vt:lpstr>Apresentação do PowerPoint</vt:lpstr>
      <vt:lpstr>O Inato versus O Adquirido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Teresa Pinto</dc:creator>
  <cp:lastModifiedBy>Maria Pinto</cp:lastModifiedBy>
  <cp:revision>23</cp:revision>
  <dcterms:created xsi:type="dcterms:W3CDTF">2011-02-27T21:40:24Z</dcterms:created>
  <dcterms:modified xsi:type="dcterms:W3CDTF">2012-03-12T16:39:55Z</dcterms:modified>
</cp:coreProperties>
</file>