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2" y="-2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1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ângulo 38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ângulo 39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ângulo 40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ângulo 41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ângulo 55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ângulo 64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ângulo 65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ângulo 66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PT" smtClean="0"/>
              <a:t>Faça clique para editar o estilo</a:t>
            </a:r>
            <a:endParaRPr lang="en-US"/>
          </a:p>
        </p:txBody>
      </p:sp>
      <p:sp>
        <p:nvSpPr>
          <p:cNvPr id="15" name="Marcador de Posição d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6B42E-CEE7-444A-A392-4A23756E47D9}" type="datetimeFigureOut">
              <a:rPr lang="pt-PT"/>
              <a:pPr>
                <a:defRPr/>
              </a:pPr>
              <a:t>2/27/12</a:t>
            </a:fld>
            <a:endParaRPr lang="pt-PT"/>
          </a:p>
        </p:txBody>
      </p:sp>
      <p:sp>
        <p:nvSpPr>
          <p:cNvPr id="16" name="Marcador de Posição do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7" name="Marcador de Posição do Número do Diapositivo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A4591-D205-4BD8-A154-C6F1A427C3CC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8C90B-9A7E-4120-9146-D0E59BF46AB3}" type="datetimeFigureOut">
              <a:rPr lang="pt-PT"/>
              <a:pPr>
                <a:defRPr/>
              </a:pPr>
              <a:t>2/27/12</a:t>
            </a:fld>
            <a:endParaRPr lang="pt-PT"/>
          </a:p>
        </p:txBody>
      </p:sp>
      <p:sp>
        <p:nvSpPr>
          <p:cNvPr id="5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37C5A-270C-43F0-AC7F-61E5BEC59DB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B7BED-4F73-4FB8-8CC5-AC704927494B}" type="datetimeFigureOut">
              <a:rPr lang="pt-PT"/>
              <a:pPr>
                <a:defRPr/>
              </a:pPr>
              <a:t>2/27/12</a:t>
            </a:fld>
            <a:endParaRPr lang="pt-PT"/>
          </a:p>
        </p:txBody>
      </p:sp>
      <p:sp>
        <p:nvSpPr>
          <p:cNvPr id="5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C7A8B-6892-427E-A357-A95DD6100F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32889-AB6C-49E4-8922-94A491D45DD0}" type="datetimeFigureOut">
              <a:rPr lang="pt-PT"/>
              <a:pPr>
                <a:defRPr/>
              </a:pPr>
              <a:t>2/27/12</a:t>
            </a:fld>
            <a:endParaRPr lang="pt-PT"/>
          </a:p>
        </p:txBody>
      </p:sp>
      <p:sp>
        <p:nvSpPr>
          <p:cNvPr id="5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32F1B-8442-442D-A8D2-3AF146B3189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a livre 1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5" name="Forma livre 1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6" name="Forma livre 12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7" name="Forma liv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9" name="Forma liv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0" name="Forma liv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2" name="Forma liv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3" name="Forma liv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4" name="Forma liv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5" name="Forma liv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6" name="Forma livre 24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7" name="Forma livre 25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8" name="Forma liv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9" name="Rectângulo 6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Rectângulo 7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Rectângulo 8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Rectângulo 9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ângulo 10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Rectângulo 11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2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BDD98-0013-439A-905E-DC39A8888056}" type="datetimeFigureOut">
              <a:rPr lang="pt-PT"/>
              <a:pPr>
                <a:defRPr/>
              </a:pPr>
              <a:t>2/27/12</a:t>
            </a:fld>
            <a:endParaRPr lang="pt-PT"/>
          </a:p>
        </p:txBody>
      </p:sp>
      <p:sp>
        <p:nvSpPr>
          <p:cNvPr id="2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7DCBE-F8A3-4FC3-978D-FEEC27C3BD17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9A5C8-B1FC-44F4-A9E7-EE71C4F300C5}" type="datetimeFigureOut">
              <a:rPr lang="pt-PT"/>
              <a:pPr>
                <a:defRPr/>
              </a:pPr>
              <a:t>2/27/12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99A1D-95DF-4783-A492-4B30755FBF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24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ângulo 15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ângulo 16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ângulo 17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ângulo 18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ângulo 19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ângulo 20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ângulo 21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ângulo 28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ângulo 29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7A551-CD23-4F4B-A033-D277A371C579}" type="datetimeFigureOut">
              <a:rPr lang="pt-PT"/>
              <a:pPr>
                <a:defRPr/>
              </a:pPr>
              <a:t>2/27/12</a:t>
            </a:fld>
            <a:endParaRPr lang="pt-PT"/>
          </a:p>
        </p:txBody>
      </p:sp>
      <p:sp>
        <p:nvSpPr>
          <p:cNvPr id="1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00C2A-6EFD-4A24-A56D-2D332DD8384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25494-4E56-4D70-9974-7013841DC6C7}" type="datetimeFigureOut">
              <a:rPr lang="pt-PT"/>
              <a:pPr>
                <a:defRPr/>
              </a:pPr>
              <a:t>2/27/12</a:t>
            </a:fld>
            <a:endParaRPr lang="pt-PT"/>
          </a:p>
        </p:txBody>
      </p:sp>
      <p:sp>
        <p:nvSpPr>
          <p:cNvPr id="4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1483C-21B5-4ED7-A6FF-3914198BCF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A3892-1128-439F-A7F9-712E5CD5D1BB}" type="datetimeFigureOut">
              <a:rPr lang="pt-PT"/>
              <a:pPr>
                <a:defRPr/>
              </a:pPr>
              <a:t>2/27/12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EB496-7D13-4090-AA9E-DB016DCEBD5D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1291E-97F4-4F9F-B8B7-5A3716C7DD13}" type="datetimeFigureOut">
              <a:rPr lang="pt-PT"/>
              <a:pPr>
                <a:defRPr/>
              </a:pPr>
              <a:t>2/27/12</a:t>
            </a:fld>
            <a:endParaRPr lang="pt-PT"/>
          </a:p>
        </p:txBody>
      </p:sp>
      <p:sp>
        <p:nvSpPr>
          <p:cNvPr id="6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D8036-A009-4B69-AAE5-0562BF1772CE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7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Conexão recta 8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upo 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Conexão recta 14"/>
            <p:cNvCxnSpPr/>
            <p:nvPr/>
          </p:nvCxnSpPr>
          <p:spPr>
            <a:xfrm rot="16200000">
              <a:off x="6661643" y="1302241"/>
              <a:ext cx="88935" cy="7994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xão recta 15"/>
            <p:cNvCxnSpPr/>
            <p:nvPr/>
          </p:nvCxnSpPr>
          <p:spPr>
            <a:xfrm rot="16200000" flipV="1">
              <a:off x="6683248" y="1393448"/>
              <a:ext cx="125669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xão recta 16"/>
            <p:cNvCxnSpPr/>
            <p:nvPr/>
          </p:nvCxnSpPr>
          <p:spPr>
            <a:xfrm rot="5400000" flipH="1">
              <a:off x="6742563" y="1301266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o 13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Conexão recta 10"/>
            <p:cNvCxnSpPr/>
            <p:nvPr/>
          </p:nvCxnSpPr>
          <p:spPr>
            <a:xfrm rot="16200000">
              <a:off x="6661643" y="1302241"/>
              <a:ext cx="88935" cy="7994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xão recta 11"/>
            <p:cNvCxnSpPr/>
            <p:nvPr/>
          </p:nvCxnSpPr>
          <p:spPr>
            <a:xfrm rot="16200000" flipV="1">
              <a:off x="6683248" y="1393448"/>
              <a:ext cx="125669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xão recta 12"/>
            <p:cNvCxnSpPr/>
            <p:nvPr/>
          </p:nvCxnSpPr>
          <p:spPr>
            <a:xfrm rot="5400000" flipH="1">
              <a:off x="6742563" y="1301266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upo 17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Conexão recta 18"/>
            <p:cNvCxnSpPr/>
            <p:nvPr/>
          </p:nvCxnSpPr>
          <p:spPr>
            <a:xfrm rot="16200000">
              <a:off x="6661642" y="1302240"/>
              <a:ext cx="88934" cy="79944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xão recta 19"/>
            <p:cNvCxnSpPr/>
            <p:nvPr/>
          </p:nvCxnSpPr>
          <p:spPr>
            <a:xfrm rot="16200000" flipV="1">
              <a:off x="6683248" y="1393447"/>
              <a:ext cx="125667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xão recta 20"/>
            <p:cNvCxnSpPr/>
            <p:nvPr/>
          </p:nvCxnSpPr>
          <p:spPr>
            <a:xfrm rot="5400000" flipH="1">
              <a:off x="6742562" y="1301265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PT" noProof="0" smtClean="0"/>
              <a:t>Clique no ícone para adicionar uma imagem</a:t>
            </a:r>
            <a:endParaRPr lang="en-US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19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5B2E-508D-4F0A-989E-2DDFB83A0866}" type="datetimeFigureOut">
              <a:rPr lang="pt-PT"/>
              <a:pPr>
                <a:defRPr/>
              </a:pPr>
              <a:t>2/27/12</a:t>
            </a:fld>
            <a:endParaRPr lang="pt-PT"/>
          </a:p>
        </p:txBody>
      </p:sp>
      <p:sp>
        <p:nvSpPr>
          <p:cNvPr id="20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6FB92-9211-4DB4-BCFB-E42C2A9B8D57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ângulo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ângulo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ângulo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ângulo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ângulo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ângulo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ângulo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ângulo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1036" name="Marcador de Posição do Texto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8E507A8-D490-451B-8061-A83260B14733}" type="datetimeFigureOut">
              <a:rPr lang="pt-PT"/>
              <a:pPr>
                <a:defRPr/>
              </a:pPr>
              <a:t>2/27/12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1FCC6C7-AAC8-4316-86F8-240F850D82FB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4" r:id="rId4"/>
    <p:sldLayoutId id="2147483675" r:id="rId5"/>
    <p:sldLayoutId id="2147483670" r:id="rId6"/>
    <p:sldLayoutId id="2147483676" r:id="rId7"/>
    <p:sldLayoutId id="2147483669" r:id="rId8"/>
    <p:sldLayoutId id="2147483677" r:id="rId9"/>
    <p:sldLayoutId id="2147483668" r:id="rId10"/>
    <p:sldLayoutId id="214748366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ＭＳ Ｐゴシック" charset="-128"/>
          <a:cs typeface="ＭＳ Ｐゴシック" charset="-128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charset="0"/>
          <a:ea typeface="ＭＳ Ｐゴシック" charset="-128"/>
          <a:cs typeface="ＭＳ Ｐゴシック" charset="-128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charset="0"/>
          <a:ea typeface="ＭＳ Ｐゴシック" charset="-128"/>
          <a:cs typeface="ＭＳ Ｐゴシック" charset="-128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charset="0"/>
          <a:ea typeface="ＭＳ Ｐゴシック" charset="-128"/>
          <a:cs typeface="ＭＳ Ｐゴシック" charset="-128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charset="0"/>
          <a:ea typeface="ＭＳ Ｐゴシック" charset="-128"/>
          <a:cs typeface="ＭＳ Ｐゴシック" charset="-128"/>
        </a:defRPr>
      </a:lvl9pPr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charset="2"/>
        <a:buChar char=""/>
        <a:defRPr sz="30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2"/>
        <a:buChar char=""/>
        <a:defRPr sz="26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charset="2"/>
        <a:buChar char="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charset="2"/>
        <a:buChar char="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charset="2"/>
        <a:buChar char="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2" Type="http://schemas.openxmlformats.org/officeDocument/2006/relationships/hyperlink" Target="http://www.cerebromente.org.br/n01/frenolog/frenologia_port.htm" TargetMode="Externa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eg"/><Relationship Id="rId3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3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PT" sz="2400" dirty="0" smtClean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  <a:t>Teoria das localizações cerebrais (</a:t>
            </a:r>
            <a:r>
              <a:rPr lang="pt-PT" sz="2400" dirty="0" err="1" smtClean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  <a:t>Gall</a:t>
            </a:r>
            <a:r>
              <a:rPr lang="pt-PT" sz="2400" dirty="0" smtClean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  <a:t>)</a:t>
            </a:r>
            <a:br>
              <a:rPr lang="pt-PT" sz="2400" dirty="0" smtClean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</a:br>
            <a:r>
              <a:rPr lang="pt-PT" sz="2400" dirty="0" smtClean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  <a:t>Teoria da unidade funcional (Damásio)</a:t>
            </a:r>
            <a:r>
              <a:rPr lang="pt-PT" sz="3600" dirty="0" smtClean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  <a:t/>
            </a:r>
            <a:br>
              <a:rPr lang="pt-PT" sz="3600" dirty="0" smtClean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</a:br>
            <a:r>
              <a:rPr lang="pt-PT" sz="3600" dirty="0" smtClean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  <a:t> </a:t>
            </a:r>
            <a:br>
              <a:rPr lang="pt-PT" sz="3600" dirty="0" smtClean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</a:br>
            <a:endParaRPr lang="pt-PT" sz="3600" dirty="0">
              <a:solidFill>
                <a:schemeClr val="tx2">
                  <a:satMod val="20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13314" name="Subtítulo 4"/>
          <p:cNvSpPr>
            <a:spLocks noGrp="1"/>
          </p:cNvSpPr>
          <p:nvPr>
            <p:ph type="subTitle" idx="1"/>
          </p:nvPr>
        </p:nvSpPr>
        <p:spPr>
          <a:xfrm>
            <a:off x="914400" y="2835275"/>
            <a:ext cx="7772400" cy="15081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pt-PT" sz="5400" smtClean="0"/>
              <a:t>FUNCIONAMENTO SISTÉMICO DO CÉREBRO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2763"/>
            <a:ext cx="82296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PT" dirty="0" smtClean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  <a:t>A </a:t>
            </a:r>
            <a:r>
              <a:rPr lang="pt-PT" dirty="0" err="1" smtClean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  <a:t>Frenologia</a:t>
            </a:r>
            <a:r>
              <a:rPr lang="pt-PT" dirty="0" smtClean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  <a:t> – </a:t>
            </a:r>
            <a:r>
              <a:rPr lang="pt-PT" dirty="0" err="1" smtClean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  <a:t>Franz</a:t>
            </a:r>
            <a:r>
              <a:rPr lang="pt-PT" dirty="0" smtClean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  <a:t> </a:t>
            </a:r>
            <a:r>
              <a:rPr lang="pt-PT" dirty="0" err="1" smtClean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  <a:t>Gall</a:t>
            </a:r>
            <a:endParaRPr lang="pt-PT" dirty="0">
              <a:solidFill>
                <a:schemeClr val="tx2">
                  <a:satMod val="20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14338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65138" y="1770063"/>
            <a:ext cx="4038600" cy="4525962"/>
          </a:xfrm>
        </p:spPr>
        <p:txBody>
          <a:bodyPr/>
          <a:lstStyle/>
          <a:p>
            <a:r>
              <a:rPr lang="pt-PT" sz="1500" smtClean="0"/>
              <a:t>Franz Joseph Gall nasceu em Baden, Alemanha, em 9 de março de 1758.</a:t>
            </a:r>
          </a:p>
          <a:p>
            <a:r>
              <a:rPr lang="pt-PT" sz="1500" smtClean="0"/>
              <a:t>Gall estudou medicina em Viena, e  tornou-se um afamado neuroanatomista e fisiologista. </a:t>
            </a:r>
          </a:p>
          <a:p>
            <a:r>
              <a:rPr lang="pt-PT" sz="1500" smtClean="0"/>
              <a:t>Foi pioneiro no estudo da localização das funções mentais no cérebro. </a:t>
            </a:r>
          </a:p>
          <a:p>
            <a:r>
              <a:rPr lang="pt-PT" sz="1500" smtClean="0"/>
              <a:t>Por volta de 1800, desenvolveu a "cranioscopia", um método para adivinhar a personalidade e o desenvolvimento das faculdades mentais e morais com base na forma externa do crânio. </a:t>
            </a:r>
          </a:p>
          <a:p>
            <a:r>
              <a:rPr lang="pt-PT" sz="1500" smtClean="0"/>
              <a:t>Cranioscopia (</a:t>
            </a:r>
            <a:r>
              <a:rPr lang="pt-PT" sz="1500" i="1" smtClean="0"/>
              <a:t>cranium</a:t>
            </a:r>
            <a:r>
              <a:rPr lang="pt-PT" sz="1500" smtClean="0"/>
              <a:t>=crânio, </a:t>
            </a:r>
            <a:r>
              <a:rPr lang="pt-PT" sz="1500" i="1" smtClean="0"/>
              <a:t>scopos</a:t>
            </a:r>
            <a:r>
              <a:rPr lang="pt-PT" sz="1500" smtClean="0"/>
              <a:t>=visão) foi posteriormente renomeada como </a:t>
            </a:r>
            <a:r>
              <a:rPr lang="pt-PT" sz="1500" smtClean="0">
                <a:hlinkClick r:id="rId2"/>
              </a:rPr>
              <a:t>frenologia</a:t>
            </a:r>
            <a:r>
              <a:rPr lang="pt-PT" sz="1500" smtClean="0"/>
              <a:t> (</a:t>
            </a:r>
            <a:r>
              <a:rPr lang="pt-PT" sz="1500" i="1" smtClean="0"/>
              <a:t>phrenos</a:t>
            </a:r>
            <a:r>
              <a:rPr lang="pt-PT" sz="1500" smtClean="0"/>
              <a:t>=mente, </a:t>
            </a:r>
            <a:r>
              <a:rPr lang="pt-PT" sz="1500" i="1" smtClean="0"/>
              <a:t>logos</a:t>
            </a:r>
            <a:r>
              <a:rPr lang="pt-PT" sz="1500" smtClean="0"/>
              <a:t>=estudo) pelos seus seguidores. </a:t>
            </a:r>
          </a:p>
          <a:p>
            <a:r>
              <a:rPr lang="pt-PT" sz="1500" smtClean="0"/>
              <a:t>Gall morreu em Paris, em 22 de agosto de 1828</a:t>
            </a:r>
            <a:br>
              <a:rPr lang="pt-PT" sz="1500" smtClean="0"/>
            </a:br>
            <a:endParaRPr lang="pt-PT" sz="1500" smtClean="0"/>
          </a:p>
          <a:p>
            <a:endParaRPr lang="pt-PT" sz="1500" smtClean="0"/>
          </a:p>
        </p:txBody>
      </p:sp>
      <p:pic>
        <p:nvPicPr>
          <p:cNvPr id="14339" name="Picture 3" descr="C:\Users\344\Pictures\FRENOL~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227763" y="2133600"/>
            <a:ext cx="1296987" cy="1511300"/>
          </a:xfrm>
        </p:spPr>
      </p:pic>
      <p:pic>
        <p:nvPicPr>
          <p:cNvPr id="14340" name="Picture 4" descr="C:\Users\344\Pictures\IMAGE005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1863" y="4149725"/>
            <a:ext cx="1662112" cy="166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57200" y="512763"/>
            <a:ext cx="82296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PT" sz="3200" dirty="0" smtClean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  <a:t>A Teoria das localizações Cerebrais</a:t>
            </a:r>
            <a:endParaRPr lang="pt-PT" sz="3200" dirty="0">
              <a:solidFill>
                <a:schemeClr val="tx2">
                  <a:satMod val="200000"/>
                </a:schemeClr>
              </a:solidFill>
              <a:ea typeface="+mj-ea"/>
              <a:cs typeface="+mj-cs"/>
            </a:endParaRPr>
          </a:p>
        </p:txBody>
      </p:sp>
      <p:pic>
        <p:nvPicPr>
          <p:cNvPr id="15362" name="Picture 5" descr="C:\Users\344\Pictures\3a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19250" y="1628775"/>
            <a:ext cx="1905000" cy="2663825"/>
          </a:xfrm>
        </p:spPr>
      </p:pic>
      <p:pic>
        <p:nvPicPr>
          <p:cNvPr id="15363" name="Picture 2" descr="C:\Users\344\Pictures\5-e0b8aae0b8a1e0b8ade0b887-27-e0b8aae0b988e0b8a7e0b899-e0b882e0b8ade0b887-franz-joseph-gall-e127525211928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792663" y="1770063"/>
            <a:ext cx="3765550" cy="4525962"/>
          </a:xfrm>
        </p:spPr>
      </p:pic>
      <p:pic>
        <p:nvPicPr>
          <p:cNvPr id="15364" name="Picture 3" descr="C:\Users\344\Pictures\phreno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03350" y="4652963"/>
            <a:ext cx="2701925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2763"/>
            <a:ext cx="82296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PT" sz="3200" dirty="0" smtClean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  <a:t>A Unidade Funcional do Cérebro </a:t>
            </a:r>
            <a:br>
              <a:rPr lang="pt-PT" sz="3200" dirty="0" smtClean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</a:br>
            <a:r>
              <a:rPr lang="pt-PT" sz="3200" dirty="0" smtClean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  <a:t>António Damásio</a:t>
            </a:r>
            <a:endParaRPr lang="pt-PT" sz="3200" dirty="0">
              <a:solidFill>
                <a:schemeClr val="tx2">
                  <a:satMod val="20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16386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65138" y="1770063"/>
            <a:ext cx="4038600" cy="4525962"/>
          </a:xfrm>
        </p:spPr>
        <p:txBody>
          <a:bodyPr/>
          <a:lstStyle/>
          <a:p>
            <a:r>
              <a:rPr lang="pt-PT" sz="1400" b="1" smtClean="0"/>
              <a:t>António Rosa Damásio</a:t>
            </a:r>
            <a:r>
              <a:rPr lang="pt-PT" sz="1400" smtClean="0"/>
              <a:t>  nasceu a 25 de Fevereiro de 1945 é um médico neurologista e  neurocientista  português  que trabalha no estudo do cérebro e das emoções  humanas. Actualmente é professor de Neurociência na University of Southern California. </a:t>
            </a:r>
          </a:p>
          <a:p>
            <a:r>
              <a:rPr lang="pt-PT" sz="1400" smtClean="0"/>
              <a:t>Estudioso da neurobiologia do comportamento humano e investigador das áreas cerebrais responsáveis pela tomada de decisões e pela conduta. Observou o comportamento em centenas de doentes com lesões no córtex pré-frontal, concluindo que, embora a capacidade intelectual se mantivesse intacta, esses doentes apresentavam mudanças constantes do comportamento social e incapacidade de estabelecer e respeitar regras sociais.</a:t>
            </a:r>
          </a:p>
          <a:p>
            <a:r>
              <a:rPr lang="pt-PT" sz="1400" smtClean="0"/>
              <a:t>Os seus estudos debruçam-se sobre a área designada por ciência cognitiva, e têm sido decisivos para o conhecimento das bases cerebrais da linguagem e da memória.</a:t>
            </a:r>
            <a:endParaRPr lang="pt-PT" sz="1200" smtClean="0"/>
          </a:p>
          <a:p>
            <a:endParaRPr lang="pt-PT" sz="1200" smtClean="0"/>
          </a:p>
          <a:p>
            <a:endParaRPr lang="pt-PT" smtClean="0"/>
          </a:p>
        </p:txBody>
      </p:sp>
      <p:pic>
        <p:nvPicPr>
          <p:cNvPr id="16387" name="Picture 2" descr="C:\Users\344\Pictures\untitled.bmp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219700" y="1700213"/>
            <a:ext cx="1584325" cy="1876425"/>
          </a:xfrm>
        </p:spPr>
      </p:pic>
      <p:pic>
        <p:nvPicPr>
          <p:cNvPr id="16388" name="Picture 3" descr="C:\Users\344\Pictures\imagesCAE2QVO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75463" y="3573463"/>
            <a:ext cx="1387475" cy="197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2763"/>
            <a:ext cx="8229600" cy="914400"/>
          </a:xfrm>
        </p:spPr>
        <p:txBody>
          <a:bodyPr/>
          <a:lstStyle/>
          <a:p>
            <a:r>
              <a:rPr lang="pt-PT" smtClean="0"/>
              <a:t>“O Erro de Descartes” de A. Dam</a:t>
            </a:r>
            <a:r>
              <a:rPr lang="pt-PT" altLang="ja-JP" smtClean="0"/>
              <a:t>ásio</a:t>
            </a:r>
            <a:endParaRPr lang="pt-PT" smtClean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65138" y="1770063"/>
            <a:ext cx="4038600" cy="452596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pt-PT" sz="1800" smtClean="0"/>
              <a:t>Sugere, como hipótese de trabalho, a ideia de uma </a:t>
            </a:r>
            <a:r>
              <a:rPr lang="pt-PT" sz="1800" i="1" smtClean="0"/>
              <a:t>‘rede’ funcional entre os vários sistemas </a:t>
            </a:r>
            <a:r>
              <a:rPr lang="pt-PT" sz="1800" smtClean="0"/>
              <a:t>cerebrais, que funcionam de uma forma concertada a muitos níveis da organização neuronal e que, no fundo, a razão humana não está dependente de um único, mas de vários desses sistemas cerebrais. </a:t>
            </a:r>
          </a:p>
          <a:p>
            <a:pPr>
              <a:lnSpc>
                <a:spcPct val="80000"/>
              </a:lnSpc>
            </a:pPr>
            <a:r>
              <a:rPr lang="pt-PT" sz="1800" smtClean="0"/>
              <a:t>Nesta rede funcional, tanto as regiões cerebrais </a:t>
            </a:r>
            <a:r>
              <a:rPr lang="pt-PT" sz="1800" i="1" smtClean="0"/>
              <a:t>“de alto nível” como as de “baixo nível”, </a:t>
            </a:r>
            <a:r>
              <a:rPr lang="pt-PT" sz="1800" smtClean="0"/>
              <a:t>desde os córtices pré-frontais até ao hipotálamo e ao tronco cerebral, cooperam umas com as outras na feitura da razão. Assim, conclui-se que:</a:t>
            </a:r>
          </a:p>
          <a:p>
            <a:pPr>
              <a:lnSpc>
                <a:spcPct val="80000"/>
              </a:lnSpc>
              <a:buFont typeface="Wingdings" charset="2"/>
              <a:buAutoNum type="arabicPeriod"/>
            </a:pPr>
            <a:endParaRPr lang="pt-PT" sz="1500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56138" y="1770063"/>
            <a:ext cx="4038600" cy="452596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pt-PT" sz="1600" smtClean="0"/>
              <a:t>1. O cérebro, ainda que possuindo áreas de especialização funcional, funciona como um todo, numa unidade sistémica;</a:t>
            </a:r>
          </a:p>
          <a:p>
            <a:pPr>
              <a:lnSpc>
                <a:spcPct val="80000"/>
              </a:lnSpc>
            </a:pPr>
            <a:r>
              <a:rPr lang="pt-PT" sz="1600" smtClean="0"/>
              <a:t>2. A ideia de integração funcional do cérebro, ou seja, que funções tão complexas quanto a linguagem, a memória, a aprendizagem, etc., dependem do funcionamento integrado de várias áreas cerebrais;</a:t>
            </a:r>
          </a:p>
          <a:p>
            <a:pPr>
              <a:lnSpc>
                <a:spcPct val="80000"/>
              </a:lnSpc>
            </a:pPr>
            <a:r>
              <a:rPr lang="pt-PT" sz="1600" smtClean="0"/>
              <a:t>3. A ideia de suplência ou função vicariante do cérebro, a saber, que o cérebro é possuidor de uma tal plasticidade funcional que permite recuperar funções perdidas em determinadas áreas cerebrais afectadas.</a:t>
            </a:r>
            <a:endParaRPr lang="pt-PT" sz="150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46</TotalTime>
  <Words>398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Corbel</vt:lpstr>
      <vt:lpstr>ＭＳ Ｐゴシック</vt:lpstr>
      <vt:lpstr>Arial</vt:lpstr>
      <vt:lpstr>Consolas</vt:lpstr>
      <vt:lpstr>Wingdings</vt:lpstr>
      <vt:lpstr>Wingdings 2</vt:lpstr>
      <vt:lpstr>Wingdings 3</vt:lpstr>
      <vt:lpstr>Calibri</vt:lpstr>
      <vt:lpstr>Metro</vt:lpstr>
      <vt:lpstr>PowerPoint Presentation</vt:lpstr>
      <vt:lpstr>A Frenologia – Franz Gall</vt:lpstr>
      <vt:lpstr>A Teoria das localizações Cerebrais</vt:lpstr>
      <vt:lpstr>A Unidade Funcional do Cérebro  António Damásio</vt:lpstr>
      <vt:lpstr>“O Erro de Descartes” de A. Damásio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das localizações cerebrais (Gall) Teoria da unidade funcional (Damásio)</dc:title>
  <dc:creator>344</dc:creator>
  <cp:lastModifiedBy>Teresa Pinto</cp:lastModifiedBy>
  <cp:revision>6</cp:revision>
  <dcterms:created xsi:type="dcterms:W3CDTF">2011-02-14T10:59:55Z</dcterms:created>
  <dcterms:modified xsi:type="dcterms:W3CDTF">2012-02-27T11:05:51Z</dcterms:modified>
</cp:coreProperties>
</file>