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913" r:id="rId1"/>
  </p:sldMasterIdLst>
  <p:notesMasterIdLst>
    <p:notesMasterId r:id="rId29"/>
  </p:notesMasterIdLst>
  <p:sldIdLst>
    <p:sldId id="267" r:id="rId2"/>
    <p:sldId id="269" r:id="rId3"/>
    <p:sldId id="282" r:id="rId4"/>
    <p:sldId id="276" r:id="rId5"/>
    <p:sldId id="283" r:id="rId6"/>
    <p:sldId id="268" r:id="rId7"/>
    <p:sldId id="285" r:id="rId8"/>
    <p:sldId id="277" r:id="rId9"/>
    <p:sldId id="284" r:id="rId10"/>
    <p:sldId id="278" r:id="rId11"/>
    <p:sldId id="279" r:id="rId12"/>
    <p:sldId id="280" r:id="rId13"/>
    <p:sldId id="281" r:id="rId14"/>
    <p:sldId id="287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286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C10C6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2" y="-336"/>
      </p:cViewPr>
      <p:guideLst>
        <p:guide orient="horz" pos="2160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5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5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94ED4FB-4C4C-41A4-98B4-1443D0C36E83}" type="datetime1">
              <a:rPr lang="pt-PT"/>
              <a:pPr>
                <a:defRPr/>
              </a:pPr>
              <a:t>2/27/12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5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5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F8065D0-D1D8-4671-A00A-003F0891354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8" charset="-128"/>
        <a:cs typeface="ＭＳ Ｐゴシック" pitchFamily="5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801824-E819-4D09-A03C-99AC5A137736}" type="slidenum">
              <a:rPr lang="pt-PT" smtClean="0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pt-PT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8EC6A0-2D01-42FC-9C7A-F37D5C4241AB}" type="slidenum">
              <a:rPr lang="pt-PT" smtClean="0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pt-PT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A6C9AB-59C7-4B19-98AE-A54874EF2F37}" type="slidenum">
              <a:rPr lang="pt-PT" smtClean="0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18</a:t>
            </a:fld>
            <a:endParaRPr lang="pt-PT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E586023C-DC6A-439B-98E0-F57BEFAEC446}" type="slidenum">
              <a:rPr lang="pt-PT">
                <a:latin typeface="Arial" charset="0"/>
                <a:ea typeface="ＭＳ Ｐゴシック" charset="-128"/>
                <a:cs typeface="ＭＳ Ｐゴシック" charset="-128"/>
              </a:rPr>
              <a:pPr eaLnBrk="1" hangingPunct="1"/>
              <a:t>24</a:t>
            </a:fld>
            <a:endParaRPr lang="pt-PT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pt-PT" smtClean="0">
                <a:latin typeface="Arial" charset="0"/>
                <a:ea typeface="ＭＳ Ｐゴシック" charset="-128"/>
                <a:cs typeface="ＭＳ Ｐゴシック" charset="-128"/>
              </a:rPr>
              <a:t>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2D0F466-DC9C-48EC-A63C-4E1542B631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C1A27-3F6C-4F6D-A4E1-B2913F96F2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D5E7-770D-453F-A025-FF94997509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0C866-A1C1-4100-AD0D-3F21F90EFFF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B535E-371F-4AD3-9099-F058030402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E726-C67E-4B2E-98FD-17B619711B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F65F-C9E8-4F82-876A-CC92432322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79C6A-6A7A-4D58-A563-D0AFDD2FC6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607A-D6CA-4657-8F9C-A4C6DEAB24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B8631-D8FB-4BAE-B01B-124097CF9F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6847-7B9A-437A-B800-CBF1BF2646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A1140-E5EC-4622-B502-BA9E94E2D9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C1E29E9-0E26-4783-8EA0-2A6F7C2043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5" r:id="rId2"/>
    <p:sldLayoutId id="2147483924" r:id="rId3"/>
    <p:sldLayoutId id="2147483923" r:id="rId4"/>
    <p:sldLayoutId id="2147483922" r:id="rId5"/>
    <p:sldLayoutId id="2147483921" r:id="rId6"/>
    <p:sldLayoutId id="2147483920" r:id="rId7"/>
    <p:sldLayoutId id="2147483927" r:id="rId8"/>
    <p:sldLayoutId id="2147483928" r:id="rId9"/>
    <p:sldLayoutId id="2147483919" r:id="rId10"/>
    <p:sldLayoutId id="2147483918" r:id="rId11"/>
    <p:sldLayoutId id="214748392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charset="0"/>
          <a:ea typeface="ＭＳ Ｐゴシック" charset="-128"/>
          <a:cs typeface="ＭＳ Ｐゴシック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3.png"/><Relationship Id="rId4" Type="http://schemas.openxmlformats.org/officeDocument/2006/relationships/image" Target="../media/image18.png"/><Relationship Id="rId7" Type="http://schemas.openxmlformats.org/officeDocument/2006/relationships/image" Target="../media/image21.pn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8" Type="http://schemas.openxmlformats.org/officeDocument/2006/relationships/image" Target="../media/image22.png"/><Relationship Id="rId13" Type="http://schemas.openxmlformats.org/officeDocument/2006/relationships/image" Target="../media/image14.png"/><Relationship Id="rId10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2" Type="http://schemas.openxmlformats.org/officeDocument/2006/relationships/image" Target="../media/image25.png"/><Relationship Id="rId2" Type="http://schemas.openxmlformats.org/officeDocument/2006/relationships/image" Target="../media/image12.jpeg"/><Relationship Id="rId9" Type="http://schemas.openxmlformats.org/officeDocument/2006/relationships/image" Target="../media/image23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714375" y="1428750"/>
            <a:ext cx="2857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 b="1">
                <a:solidFill>
                  <a:srgbClr val="7030A0"/>
                </a:solidFill>
                <a:latin typeface="Verdana" charset="0"/>
              </a:rPr>
              <a:t> CÉREBRO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pt-PT" sz="2000">
              <a:latin typeface="Verdana" charset="0"/>
            </a:endParaRPr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auto">
          <a:xfrm>
            <a:off x="857250" y="2071688"/>
            <a:ext cx="735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Elementos estruturais e funcionais do sistema nervoso humano.</a:t>
            </a:r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auto">
          <a:xfrm>
            <a:off x="857250" y="3000375"/>
            <a:ext cx="828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O sistema nervoso dispõe de dois subsistemas fisiológicos:</a:t>
            </a:r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auto">
          <a:xfrm>
            <a:off x="785813" y="3857625"/>
            <a:ext cx="3235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sistema nervoso central</a:t>
            </a:r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auto">
          <a:xfrm>
            <a:off x="5000625" y="3857625"/>
            <a:ext cx="3552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sistema nervoso periférico</a:t>
            </a:r>
          </a:p>
        </p:txBody>
      </p:sp>
      <p:sp>
        <p:nvSpPr>
          <p:cNvPr id="22" name="Seta para a direita 21"/>
          <p:cNvSpPr/>
          <p:nvPr/>
        </p:nvSpPr>
        <p:spPr>
          <a:xfrm rot="5400000">
            <a:off x="2214562" y="4429126"/>
            <a:ext cx="428625" cy="28575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t-PT" sz="2000">
              <a:solidFill>
                <a:srgbClr val="7030A0"/>
              </a:solidFill>
              <a:latin typeface="Verdana" pitchFamily="58" charset="0"/>
              <a:cs typeface="Arial" charset="0"/>
            </a:endParaRPr>
          </a:p>
        </p:txBody>
      </p:sp>
      <p:sp>
        <p:nvSpPr>
          <p:cNvPr id="24" name="Seta para a direita 23"/>
          <p:cNvSpPr/>
          <p:nvPr/>
        </p:nvSpPr>
        <p:spPr>
          <a:xfrm rot="5400000">
            <a:off x="6500812" y="4429126"/>
            <a:ext cx="428625" cy="28575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t-PT" sz="2000">
              <a:solidFill>
                <a:srgbClr val="7030A0"/>
              </a:solidFill>
              <a:latin typeface="Verdana" pitchFamily="58" charset="0"/>
              <a:cs typeface="Arial" charset="0"/>
            </a:endParaRPr>
          </a:p>
        </p:txBody>
      </p:sp>
      <p:sp>
        <p:nvSpPr>
          <p:cNvPr id="25" name="Rectângulo 24"/>
          <p:cNvSpPr>
            <a:spLocks noChangeArrowheads="1"/>
          </p:cNvSpPr>
          <p:nvPr/>
        </p:nvSpPr>
        <p:spPr bwMode="auto">
          <a:xfrm>
            <a:off x="428625" y="4929188"/>
            <a:ext cx="4429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desempenha essencialmente as tarefas associadas ao processamento e coordenação das informações</a:t>
            </a:r>
          </a:p>
        </p:txBody>
      </p:sp>
      <p:sp>
        <p:nvSpPr>
          <p:cNvPr id="26" name="Rectângulo 25"/>
          <p:cNvSpPr>
            <a:spLocks noChangeArrowheads="1"/>
          </p:cNvSpPr>
          <p:nvPr/>
        </p:nvSpPr>
        <p:spPr bwMode="auto">
          <a:xfrm>
            <a:off x="4929188" y="5000625"/>
            <a:ext cx="39290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desempenha as tarefas ligadas à condução e  circulação das informações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  <p:bldP spid="18" grpId="0"/>
      <p:bldP spid="19" grpId="0"/>
      <p:bldP spid="22" grpId="0" animBg="1"/>
      <p:bldP spid="24" grpId="0" animBg="1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2"/>
          <p:cNvSpPr>
            <a:spLocks noChangeArrowheads="1"/>
          </p:cNvSpPr>
          <p:nvPr/>
        </p:nvSpPr>
        <p:spPr bwMode="auto">
          <a:xfrm>
            <a:off x="928688" y="1928813"/>
            <a:ext cx="75580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pt-PT" sz="2000" b="1">
              <a:solidFill>
                <a:srgbClr val="7B8596"/>
              </a:solidFill>
              <a:latin typeface="Verdana" charset="0"/>
            </a:endParaRPr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auto">
          <a:xfrm>
            <a:off x="785813" y="1428750"/>
            <a:ext cx="45894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800" b="1">
                <a:solidFill>
                  <a:srgbClr val="7030A0"/>
                </a:solidFill>
                <a:latin typeface="Verdana" charset="0"/>
              </a:rPr>
              <a:t>Comunicação nervosa</a:t>
            </a:r>
          </a:p>
        </p:txBody>
      </p:sp>
      <p:sp>
        <p:nvSpPr>
          <p:cNvPr id="20" name="Seta para a direita 19"/>
          <p:cNvSpPr/>
          <p:nvPr/>
        </p:nvSpPr>
        <p:spPr>
          <a:xfrm>
            <a:off x="2643188" y="5572125"/>
            <a:ext cx="509587" cy="26511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t-PT" sz="2000">
              <a:solidFill>
                <a:srgbClr val="7030A0"/>
              </a:solidFill>
              <a:latin typeface="Verdana" pitchFamily="58" charset="0"/>
              <a:cs typeface="Arial" charset="0"/>
            </a:endParaRPr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auto">
          <a:xfrm>
            <a:off x="1270000" y="5513388"/>
            <a:ext cx="13208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Cronaxia</a:t>
            </a:r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auto">
          <a:xfrm>
            <a:off x="3214688" y="5400675"/>
            <a:ext cx="535781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Velocidade com que uma célula nervosa se pode excitar.</a:t>
            </a:r>
          </a:p>
        </p:txBody>
      </p:sp>
      <p:sp>
        <p:nvSpPr>
          <p:cNvPr id="14" name="Rectângulo 13"/>
          <p:cNvSpPr>
            <a:spLocks noChangeArrowheads="1"/>
          </p:cNvSpPr>
          <p:nvPr/>
        </p:nvSpPr>
        <p:spPr bwMode="auto">
          <a:xfrm>
            <a:off x="857250" y="2000250"/>
            <a:ext cx="8001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• Os nervos são, pois, as vias de circulação das mensagens entre o sistema nervoso central, os órgãos sensoriais, os músculos e as glândulas.</a:t>
            </a:r>
          </a:p>
        </p:txBody>
      </p:sp>
      <p:sp>
        <p:nvSpPr>
          <p:cNvPr id="23" name="Rectângulo 22"/>
          <p:cNvSpPr>
            <a:spLocks noChangeArrowheads="1"/>
          </p:cNvSpPr>
          <p:nvPr/>
        </p:nvSpPr>
        <p:spPr bwMode="auto">
          <a:xfrm>
            <a:off x="868363" y="3214688"/>
            <a:ext cx="76438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• A informação circula em três tipos de nervos, que fazem parte do sistema nervoso periférico: </a:t>
            </a:r>
            <a:r>
              <a:rPr lang="pt-PT" sz="2000" u="sng">
                <a:solidFill>
                  <a:srgbClr val="7030A0"/>
                </a:solidFill>
                <a:latin typeface="Verdana" charset="0"/>
              </a:rPr>
              <a:t>os sensoriais</a:t>
            </a:r>
            <a:r>
              <a:rPr lang="pt-PT" sz="2000">
                <a:solidFill>
                  <a:srgbClr val="7030A0"/>
                </a:solidFill>
                <a:latin typeface="Verdana" charset="0"/>
              </a:rPr>
              <a:t>, </a:t>
            </a:r>
            <a:r>
              <a:rPr lang="pt-PT" sz="2000" u="sng">
                <a:solidFill>
                  <a:srgbClr val="7030A0"/>
                </a:solidFill>
                <a:latin typeface="Verdana" charset="0"/>
              </a:rPr>
              <a:t>os motores</a:t>
            </a:r>
            <a:r>
              <a:rPr lang="pt-PT" sz="2000">
                <a:solidFill>
                  <a:srgbClr val="7030A0"/>
                </a:solidFill>
                <a:latin typeface="Verdana" charset="0"/>
              </a:rPr>
              <a:t> e </a:t>
            </a:r>
            <a:r>
              <a:rPr lang="pt-PT" sz="2000" u="sng">
                <a:solidFill>
                  <a:srgbClr val="7030A0"/>
                </a:solidFill>
                <a:latin typeface="Verdana" charset="0"/>
              </a:rPr>
              <a:t>os mistos</a:t>
            </a:r>
            <a:r>
              <a:rPr lang="pt-PT" sz="2000">
                <a:solidFill>
                  <a:srgbClr val="7030A0"/>
                </a:solidFill>
                <a:latin typeface="Verdana" charset="0"/>
              </a:rPr>
              <a:t>.</a:t>
            </a:r>
          </a:p>
        </p:txBody>
      </p:sp>
      <p:sp>
        <p:nvSpPr>
          <p:cNvPr id="24" name="Rectângulo 23"/>
          <p:cNvSpPr>
            <a:spLocks noChangeArrowheads="1"/>
          </p:cNvSpPr>
          <p:nvPr/>
        </p:nvSpPr>
        <p:spPr bwMode="auto">
          <a:xfrm>
            <a:off x="887413" y="4500563"/>
            <a:ext cx="750093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• Os neurónios não levam o mesmo tempo a reagir a estímulos.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  <p:bldP spid="21" grpId="0"/>
      <p:bldP spid="22" grpId="0"/>
      <p:bldP spid="14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642938" y="1357313"/>
            <a:ext cx="81438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800" b="1">
                <a:solidFill>
                  <a:srgbClr val="7030A0"/>
                </a:solidFill>
                <a:latin typeface="Verdana" charset="0"/>
              </a:rPr>
              <a:t>Funcionamento global do cérebro humano</a:t>
            </a:r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785813" y="2225675"/>
            <a:ext cx="8691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O sistema nervoso central. É constituído por duas estruturas nervosas: a espinal-medula e o cérebro ou encéfalo</a:t>
            </a:r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auto">
          <a:xfrm>
            <a:off x="768350" y="3071813"/>
            <a:ext cx="25098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 b="1">
                <a:solidFill>
                  <a:srgbClr val="7030A0"/>
                </a:solidFill>
                <a:latin typeface="Verdana" charset="0"/>
              </a:rPr>
              <a:t>Espinal-medula:</a:t>
            </a:r>
            <a:endParaRPr lang="pt-PT" sz="2000" b="1">
              <a:latin typeface="Verdana" charset="0"/>
            </a:endParaRPr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auto">
          <a:xfrm>
            <a:off x="785813" y="3571875"/>
            <a:ext cx="79295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• massa nervosa situada no interior e ao longo da coluna vertebral, que lhe serve de protecção</a:t>
            </a:r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auto">
          <a:xfrm>
            <a:off x="785813" y="4500563"/>
            <a:ext cx="79295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• principal centro coordenador das actividades reflexas</a:t>
            </a:r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auto">
          <a:xfrm>
            <a:off x="785813" y="5214938"/>
            <a:ext cx="83581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• é também um centro condutor. As pessoas com lesões na espinal-medula perdem grande parte do controlo muscular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(ver pp III)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6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571500" y="1500188"/>
            <a:ext cx="81438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800" b="1">
                <a:solidFill>
                  <a:srgbClr val="7030A0"/>
                </a:solidFill>
                <a:latin typeface="Verdana" charset="0"/>
              </a:rPr>
              <a:t>Funcionamento global do cérebro humano</a:t>
            </a:r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571500" y="2214563"/>
            <a:ext cx="3081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pt-PT" sz="2000" b="1">
              <a:solidFill>
                <a:srgbClr val="7030A0"/>
              </a:solidFill>
              <a:latin typeface="Verdana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 b="1">
                <a:solidFill>
                  <a:srgbClr val="7030A0"/>
                </a:solidFill>
                <a:latin typeface="Verdana" charset="0"/>
              </a:rPr>
              <a:t>Cérebro ou Encéfalo</a:t>
            </a:r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auto">
          <a:xfrm>
            <a:off x="571500" y="2857500"/>
            <a:ext cx="79295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• é uma massa nervosa que se encontra protegida por uma estrutura óssea – a caixa craniana.</a:t>
            </a:r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auto">
          <a:xfrm>
            <a:off x="571500" y="4929188"/>
            <a:ext cx="83581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• é atravessado por uma fissura longitudinal, que divide o cérebro em duas metades quase simétricas, denominadas hemisférios cerebrais.</a:t>
            </a:r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auto">
          <a:xfrm>
            <a:off x="642938" y="3857625"/>
            <a:ext cx="17145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Córtex</a:t>
            </a:r>
          </a:p>
        </p:txBody>
      </p:sp>
      <p:sp>
        <p:nvSpPr>
          <p:cNvPr id="22" name="Seta para a direita 21"/>
          <p:cNvSpPr/>
          <p:nvPr/>
        </p:nvSpPr>
        <p:spPr>
          <a:xfrm>
            <a:off x="1857375" y="3929063"/>
            <a:ext cx="509588" cy="26511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t-PT" sz="2000">
              <a:solidFill>
                <a:srgbClr val="7030A0"/>
              </a:solidFill>
              <a:latin typeface="Verdana" pitchFamily="58" charset="0"/>
              <a:cs typeface="Arial" charset="0"/>
            </a:endParaRPr>
          </a:p>
        </p:txBody>
      </p:sp>
      <p:sp>
        <p:nvSpPr>
          <p:cNvPr id="23" name="Rectângulo 22"/>
          <p:cNvSpPr>
            <a:spLocks noChangeArrowheads="1"/>
          </p:cNvSpPr>
          <p:nvPr/>
        </p:nvSpPr>
        <p:spPr bwMode="auto">
          <a:xfrm>
            <a:off x="2500313" y="3857625"/>
            <a:ext cx="64293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estrutura nervosa que assegura a superioridade humana.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6" grpId="0"/>
      <p:bldP spid="20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571500" y="1500188"/>
            <a:ext cx="8143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200" b="1">
                <a:solidFill>
                  <a:srgbClr val="7030A0"/>
                </a:solidFill>
                <a:latin typeface="Verdana" charset="0"/>
              </a:rPr>
              <a:t>Funcionamento global do cérebro humano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200" b="1">
                <a:solidFill>
                  <a:srgbClr val="7030A0"/>
                </a:solidFill>
                <a:latin typeface="Verdana" charset="0"/>
              </a:rPr>
              <a:t>Funções cerebrais</a:t>
            </a:r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581025" y="2139950"/>
            <a:ext cx="3081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pt-PT" sz="2000" b="1">
              <a:solidFill>
                <a:srgbClr val="7030A0"/>
              </a:solidFill>
              <a:latin typeface="Verdana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 b="1">
                <a:solidFill>
                  <a:srgbClr val="7030A0"/>
                </a:solidFill>
                <a:latin typeface="Verdana" charset="0"/>
              </a:rPr>
              <a:t>Cérebro ou Encéfalo</a:t>
            </a:r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auto">
          <a:xfrm>
            <a:off x="714375" y="2786063"/>
            <a:ext cx="30718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Hemisfério esquerdo</a:t>
            </a:r>
          </a:p>
        </p:txBody>
      </p:sp>
      <p:sp>
        <p:nvSpPr>
          <p:cNvPr id="22" name="Seta para a direita 21"/>
          <p:cNvSpPr/>
          <p:nvPr/>
        </p:nvSpPr>
        <p:spPr>
          <a:xfrm>
            <a:off x="3786188" y="2857500"/>
            <a:ext cx="509587" cy="26511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t-PT" sz="2000">
              <a:solidFill>
                <a:srgbClr val="7030A0"/>
              </a:solidFill>
              <a:latin typeface="Verdana" pitchFamily="58" charset="0"/>
              <a:cs typeface="Arial" charset="0"/>
            </a:endParaRPr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auto">
          <a:xfrm>
            <a:off x="4572000" y="2714625"/>
            <a:ext cx="44291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Comanda a sensibilidade e os movimentos do lado direito.</a:t>
            </a:r>
            <a:r>
              <a:rPr lang="pt-PT" sz="2000">
                <a:latin typeface="Verdana" charset="0"/>
              </a:rPr>
              <a:t> </a:t>
            </a:r>
            <a:endParaRPr lang="pt-PT" sz="2000">
              <a:solidFill>
                <a:srgbClr val="7030A0"/>
              </a:solidFill>
              <a:latin typeface="Verdana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Especializado em simbologia, lógica, pensamento analítico, linear, e verbal. </a:t>
            </a:r>
          </a:p>
        </p:txBody>
      </p:sp>
      <p:sp>
        <p:nvSpPr>
          <p:cNvPr id="11" name="Rectângulo 10"/>
          <p:cNvSpPr>
            <a:spLocks noChangeArrowheads="1"/>
          </p:cNvSpPr>
          <p:nvPr/>
        </p:nvSpPr>
        <p:spPr bwMode="auto">
          <a:xfrm>
            <a:off x="714375" y="4714875"/>
            <a:ext cx="30718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Hemisfério direito</a:t>
            </a:r>
          </a:p>
        </p:txBody>
      </p:sp>
      <p:sp>
        <p:nvSpPr>
          <p:cNvPr id="12" name="Seta para a direita 11"/>
          <p:cNvSpPr/>
          <p:nvPr/>
        </p:nvSpPr>
        <p:spPr>
          <a:xfrm>
            <a:off x="3786188" y="4786313"/>
            <a:ext cx="509587" cy="26511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t-PT" sz="2000">
              <a:solidFill>
                <a:srgbClr val="7030A0"/>
              </a:solidFill>
              <a:latin typeface="Verdana" pitchFamily="58" charset="0"/>
              <a:cs typeface="Arial" charset="0"/>
            </a:endParaRPr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4572000" y="4643438"/>
            <a:ext cx="44291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Responsável pela organização das percepções espaciais.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Encarrega-se do pensamento mais sintético, holístico e imagístico.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21" grpId="0"/>
      <p:bldP spid="22" grpId="0" animBg="1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/>
          </p:cNvSpPr>
          <p:nvPr/>
        </p:nvSpPr>
        <p:spPr bwMode="auto">
          <a:xfrm>
            <a:off x="179388" y="188913"/>
            <a:ext cx="31781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PT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Sistema Nervoso Central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755650" y="981075"/>
            <a:ext cx="7632700" cy="719138"/>
          </a:xfrm>
        </p:spPr>
        <p:txBody>
          <a:bodyPr rtlCol="0"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pt-PT" dirty="0">
                <a:solidFill>
                  <a:srgbClr val="0070C0"/>
                </a:solidFill>
                <a:ea typeface="+mj-ea"/>
                <a:cs typeface="+mj-cs"/>
              </a:rPr>
              <a:t>Cérebro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900113" y="1989138"/>
            <a:ext cx="32400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PT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Estruturas </a:t>
            </a:r>
            <a:r>
              <a:rPr lang="pt-PT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e </a:t>
            </a:r>
            <a:r>
              <a:rPr lang="pt-PT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        funções</a:t>
            </a:r>
            <a:r>
              <a:rPr lang="pt-PT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:</a:t>
            </a:r>
            <a:endParaRPr lang="pt-PT" dirty="0">
              <a:solidFill>
                <a:srgbClr val="0070C0"/>
              </a:solidFill>
              <a:ea typeface="+mn-ea"/>
              <a:cs typeface="Arial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124075" y="2924175"/>
            <a:ext cx="216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PT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Cérebro posterior</a:t>
            </a:r>
            <a:endParaRPr lang="pt-PT" sz="2000" dirty="0">
              <a:solidFill>
                <a:srgbClr val="0070C0"/>
              </a:solidFill>
              <a:ea typeface="+mn-ea"/>
              <a:cs typeface="Arial" charset="0"/>
            </a:endParaRP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2124075" y="4005263"/>
            <a:ext cx="187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PT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Cérebro médio</a:t>
            </a:r>
            <a:endParaRPr lang="pt-PT" sz="2000" dirty="0">
              <a:solidFill>
                <a:srgbClr val="0070C0"/>
              </a:solidFill>
              <a:ea typeface="+mn-ea"/>
              <a:cs typeface="Arial" charset="0"/>
            </a:endParaRP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2124075" y="5084763"/>
            <a:ext cx="1943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PT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Cérebro anterior</a:t>
            </a:r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>
            <a:off x="1619250" y="3068638"/>
            <a:ext cx="504825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diamond" w="med" len="med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1619250" y="4149725"/>
            <a:ext cx="504825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diamond" w="med" len="med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>
            <a:off x="1619250" y="5229225"/>
            <a:ext cx="504825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diamond" w="med" len="med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5796" name="Picture 20" descr="Cerebro%20hum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068638"/>
            <a:ext cx="3227388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1" grpId="0"/>
      <p:bldP spid="75791" grpId="0"/>
      <p:bldP spid="75792" grpId="0"/>
      <p:bldP spid="75793" grpId="0" animBg="1"/>
      <p:bldP spid="75794" grpId="0" animBg="1"/>
      <p:bldP spid="757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5138" y="249238"/>
            <a:ext cx="8351837" cy="6176962"/>
            <a:chOff x="295" y="164"/>
            <a:chExt cx="5261" cy="3891"/>
          </a:xfrm>
        </p:grpSpPr>
        <p:grpSp>
          <p:nvGrpSpPr>
            <p:cNvPr id="31750" name="Group 5"/>
            <p:cNvGrpSpPr>
              <a:grpSpLocks/>
            </p:cNvGrpSpPr>
            <p:nvPr/>
          </p:nvGrpSpPr>
          <p:grpSpPr bwMode="auto">
            <a:xfrm>
              <a:off x="295" y="164"/>
              <a:ext cx="5261" cy="3891"/>
              <a:chOff x="295" y="164"/>
              <a:chExt cx="5261" cy="3891"/>
            </a:xfrm>
          </p:grpSpPr>
          <p:grpSp>
            <p:nvGrpSpPr>
              <p:cNvPr id="31752" name="Group 6"/>
              <p:cNvGrpSpPr>
                <a:grpSpLocks/>
              </p:cNvGrpSpPr>
              <p:nvPr/>
            </p:nvGrpSpPr>
            <p:grpSpPr bwMode="auto">
              <a:xfrm>
                <a:off x="295" y="164"/>
                <a:ext cx="5261" cy="3891"/>
                <a:chOff x="295" y="164"/>
                <a:chExt cx="5261" cy="3891"/>
              </a:xfrm>
            </p:grpSpPr>
            <p:grpSp>
              <p:nvGrpSpPr>
                <p:cNvPr id="31754" name="Group 7"/>
                <p:cNvGrpSpPr>
                  <a:grpSpLocks/>
                </p:cNvGrpSpPr>
                <p:nvPr/>
              </p:nvGrpSpPr>
              <p:grpSpPr bwMode="auto">
                <a:xfrm>
                  <a:off x="295" y="164"/>
                  <a:ext cx="5261" cy="3891"/>
                  <a:chOff x="295" y="164"/>
                  <a:chExt cx="5261" cy="3891"/>
                </a:xfrm>
              </p:grpSpPr>
              <p:grpSp>
                <p:nvGrpSpPr>
                  <p:cNvPr id="31759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95" y="164"/>
                    <a:ext cx="5261" cy="3891"/>
                    <a:chOff x="295" y="164"/>
                    <a:chExt cx="5261" cy="3891"/>
                  </a:xfrm>
                </p:grpSpPr>
                <p:grpSp>
                  <p:nvGrpSpPr>
                    <p:cNvPr id="31761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" y="164"/>
                      <a:ext cx="5261" cy="3891"/>
                      <a:chOff x="295" y="164"/>
                      <a:chExt cx="5261" cy="3891"/>
                    </a:xfrm>
                  </p:grpSpPr>
                  <p:grpSp>
                    <p:nvGrpSpPr>
                      <p:cNvPr id="31763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5" y="164"/>
                        <a:ext cx="5261" cy="3891"/>
                        <a:chOff x="295" y="164"/>
                        <a:chExt cx="5261" cy="3891"/>
                      </a:xfrm>
                    </p:grpSpPr>
                    <p:grpSp>
                      <p:nvGrpSpPr>
                        <p:cNvPr id="31765" name="Group 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5" y="164"/>
                          <a:ext cx="5261" cy="3891"/>
                          <a:chOff x="295" y="164"/>
                          <a:chExt cx="5261" cy="3891"/>
                        </a:xfrm>
                      </p:grpSpPr>
                      <p:pic>
                        <p:nvPicPr>
                          <p:cNvPr id="31767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5" y="164"/>
                            <a:ext cx="5261" cy="3891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sp>
                        <p:nvSpPr>
                          <p:cNvPr id="31768" name="Rectangle 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19" y="2568"/>
                            <a:ext cx="997" cy="363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31769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1" y="2931"/>
                            <a:ext cx="952" cy="590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31770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7" y="2115"/>
                            <a:ext cx="726" cy="499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pt-PT"/>
                          </a:p>
                        </p:txBody>
                      </p:sp>
                    </p:grpSp>
                    <p:sp>
                      <p:nvSpPr>
                        <p:cNvPr id="31766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1" y="1434"/>
                          <a:ext cx="998" cy="454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pt-PT"/>
                        </a:p>
                      </p:txBody>
                    </p:sp>
                  </p:grpSp>
                  <p:sp>
                    <p:nvSpPr>
                      <p:cNvPr id="31764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03" y="754"/>
                        <a:ext cx="907" cy="3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PT"/>
                      </a:p>
                    </p:txBody>
                  </p:sp>
                </p:grpSp>
                <p:sp>
                  <p:nvSpPr>
                    <p:cNvPr id="31762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4" y="391"/>
                      <a:ext cx="907" cy="27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pt-PT"/>
                    </a:p>
                  </p:txBody>
                </p:sp>
              </p:grpSp>
              <p:sp>
                <p:nvSpPr>
                  <p:cNvPr id="3176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527"/>
                    <a:ext cx="907" cy="45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PT"/>
                  </a:p>
                </p:txBody>
              </p:sp>
            </p:grpSp>
            <p:sp>
              <p:nvSpPr>
                <p:cNvPr id="31755" name="Rectangle 20"/>
                <p:cNvSpPr>
                  <a:spLocks noChangeArrowheads="1"/>
                </p:cNvSpPr>
                <p:nvPr/>
              </p:nvSpPr>
              <p:spPr bwMode="auto">
                <a:xfrm>
                  <a:off x="4195" y="1071"/>
                  <a:ext cx="953" cy="59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31756" name="Rectangle 21"/>
                <p:cNvSpPr>
                  <a:spLocks noChangeArrowheads="1"/>
                </p:cNvSpPr>
                <p:nvPr/>
              </p:nvSpPr>
              <p:spPr bwMode="auto">
                <a:xfrm>
                  <a:off x="4468" y="1888"/>
                  <a:ext cx="816" cy="49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31757" name="Rectangle 22"/>
                <p:cNvSpPr>
                  <a:spLocks noChangeArrowheads="1"/>
                </p:cNvSpPr>
                <p:nvPr/>
              </p:nvSpPr>
              <p:spPr bwMode="auto">
                <a:xfrm>
                  <a:off x="3470" y="2251"/>
                  <a:ext cx="998" cy="4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31758" name="Rectangle 23"/>
                <p:cNvSpPr>
                  <a:spLocks noChangeArrowheads="1"/>
                </p:cNvSpPr>
                <p:nvPr/>
              </p:nvSpPr>
              <p:spPr bwMode="auto">
                <a:xfrm>
                  <a:off x="3515" y="2795"/>
                  <a:ext cx="1134" cy="49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sp>
            <p:nvSpPr>
              <p:cNvPr id="31753" name="Rectangle 24"/>
              <p:cNvSpPr>
                <a:spLocks noChangeArrowheads="1"/>
              </p:cNvSpPr>
              <p:nvPr/>
            </p:nvSpPr>
            <p:spPr bwMode="auto">
              <a:xfrm>
                <a:off x="3107" y="3339"/>
                <a:ext cx="1088" cy="45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</p:grpSp>
        <p:sp>
          <p:nvSpPr>
            <p:cNvPr id="31751" name="Rectangle 25"/>
            <p:cNvSpPr>
              <a:spLocks noChangeArrowheads="1"/>
            </p:cNvSpPr>
            <p:nvPr/>
          </p:nvSpPr>
          <p:spPr bwMode="auto">
            <a:xfrm>
              <a:off x="1655" y="3113"/>
              <a:ext cx="1180" cy="49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pic>
        <p:nvPicPr>
          <p:cNvPr id="90138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437063"/>
            <a:ext cx="1800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39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573463"/>
            <a:ext cx="15843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40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5300663"/>
            <a:ext cx="1727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42" name="Rectangle 30"/>
          <p:cNvSpPr>
            <a:spLocks noRot="1" noChangeArrowheads="1"/>
          </p:cNvSpPr>
          <p:nvPr/>
        </p:nvSpPr>
        <p:spPr bwMode="auto">
          <a:xfrm>
            <a:off x="395288" y="188913"/>
            <a:ext cx="82804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PT" sz="2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Localização das estruturas do cérebro posterior: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/>
          </p:cNvSpPr>
          <p:nvPr/>
        </p:nvSpPr>
        <p:spPr bwMode="auto">
          <a:xfrm>
            <a:off x="179388" y="188913"/>
            <a:ext cx="31781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PT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Sistema Nervoso Central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700338" y="4149725"/>
            <a:ext cx="61198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PT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É formada por um conjunto de núcleos e desempenha um importante papel nas funções da atenção, memória, sono e estado de alerta</a:t>
            </a:r>
            <a:r>
              <a:rPr lang="pt-PT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.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755650" y="4149725"/>
            <a:ext cx="1944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Formação    reticular</a:t>
            </a:r>
            <a:endParaRPr lang="pt-PT" dirty="0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2484438" y="4365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3276600" y="2276475"/>
            <a:ext cx="51117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PT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Liga o cérebro anterior ao posterior.</a:t>
            </a:r>
            <a:endParaRPr lang="pt-PT" dirty="0">
              <a:solidFill>
                <a:srgbClr val="0070C0"/>
              </a:solidFill>
              <a:ea typeface="+mn-ea"/>
              <a:cs typeface="Arial" charset="0"/>
            </a:endParaRPr>
          </a:p>
        </p:txBody>
      </p:sp>
      <p:sp>
        <p:nvSpPr>
          <p:cNvPr id="73744" name="Rectangle 16"/>
          <p:cNvSpPr>
            <a:spLocks noRot="1" noChangeArrowheads="1"/>
          </p:cNvSpPr>
          <p:nvPr/>
        </p:nvSpPr>
        <p:spPr bwMode="auto">
          <a:xfrm>
            <a:off x="755650" y="1052513"/>
            <a:ext cx="76327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PT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Cérebro médio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627313" y="1844675"/>
            <a:ext cx="576262" cy="576263"/>
            <a:chOff x="1701" y="1162"/>
            <a:chExt cx="363" cy="363"/>
          </a:xfrm>
        </p:grpSpPr>
        <p:sp>
          <p:nvSpPr>
            <p:cNvPr id="32777" name="Line 19"/>
            <p:cNvSpPr>
              <a:spLocks noChangeShapeType="1"/>
            </p:cNvSpPr>
            <p:nvPr/>
          </p:nvSpPr>
          <p:spPr bwMode="auto">
            <a:xfrm>
              <a:off x="1701" y="1162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" name="Line 20"/>
            <p:cNvSpPr>
              <a:spLocks noChangeShapeType="1"/>
            </p:cNvSpPr>
            <p:nvPr/>
          </p:nvSpPr>
          <p:spPr bwMode="auto">
            <a:xfrm>
              <a:off x="1701" y="1525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755650" y="2924175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Constituição: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  <p:bldP spid="73735" grpId="0"/>
      <p:bldP spid="73740" grpId="0" animBg="1"/>
      <p:bldP spid="73743" grpId="0"/>
      <p:bldP spid="73744" grpId="0"/>
      <p:bldP spid="737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8313" y="260350"/>
            <a:ext cx="8351837" cy="6176963"/>
            <a:chOff x="295" y="164"/>
            <a:chExt cx="5261" cy="3891"/>
          </a:xfrm>
        </p:grpSpPr>
        <p:grpSp>
          <p:nvGrpSpPr>
            <p:cNvPr id="33802" name="Group 5"/>
            <p:cNvGrpSpPr>
              <a:grpSpLocks/>
            </p:cNvGrpSpPr>
            <p:nvPr/>
          </p:nvGrpSpPr>
          <p:grpSpPr bwMode="auto">
            <a:xfrm>
              <a:off x="295" y="164"/>
              <a:ext cx="5261" cy="3891"/>
              <a:chOff x="295" y="164"/>
              <a:chExt cx="5261" cy="3891"/>
            </a:xfrm>
          </p:grpSpPr>
          <p:grpSp>
            <p:nvGrpSpPr>
              <p:cNvPr id="33804" name="Group 6"/>
              <p:cNvGrpSpPr>
                <a:grpSpLocks/>
              </p:cNvGrpSpPr>
              <p:nvPr/>
            </p:nvGrpSpPr>
            <p:grpSpPr bwMode="auto">
              <a:xfrm>
                <a:off x="295" y="164"/>
                <a:ext cx="5261" cy="3891"/>
                <a:chOff x="295" y="164"/>
                <a:chExt cx="5261" cy="3891"/>
              </a:xfrm>
            </p:grpSpPr>
            <p:grpSp>
              <p:nvGrpSpPr>
                <p:cNvPr id="33806" name="Group 7"/>
                <p:cNvGrpSpPr>
                  <a:grpSpLocks/>
                </p:cNvGrpSpPr>
                <p:nvPr/>
              </p:nvGrpSpPr>
              <p:grpSpPr bwMode="auto">
                <a:xfrm>
                  <a:off x="295" y="164"/>
                  <a:ext cx="5261" cy="3891"/>
                  <a:chOff x="295" y="164"/>
                  <a:chExt cx="5261" cy="3891"/>
                </a:xfrm>
              </p:grpSpPr>
              <p:grpSp>
                <p:nvGrpSpPr>
                  <p:cNvPr id="3381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95" y="164"/>
                    <a:ext cx="5261" cy="3891"/>
                    <a:chOff x="295" y="164"/>
                    <a:chExt cx="5261" cy="3891"/>
                  </a:xfrm>
                </p:grpSpPr>
                <p:grpSp>
                  <p:nvGrpSpPr>
                    <p:cNvPr id="33813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" y="164"/>
                      <a:ext cx="5261" cy="3891"/>
                      <a:chOff x="295" y="164"/>
                      <a:chExt cx="5261" cy="3891"/>
                    </a:xfrm>
                  </p:grpSpPr>
                  <p:grpSp>
                    <p:nvGrpSpPr>
                      <p:cNvPr id="33815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5" y="164"/>
                        <a:ext cx="5261" cy="3891"/>
                        <a:chOff x="295" y="164"/>
                        <a:chExt cx="5261" cy="3891"/>
                      </a:xfrm>
                    </p:grpSpPr>
                    <p:grpSp>
                      <p:nvGrpSpPr>
                        <p:cNvPr id="33817" name="Group 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5" y="164"/>
                          <a:ext cx="5261" cy="3891"/>
                          <a:chOff x="295" y="164"/>
                          <a:chExt cx="5261" cy="3891"/>
                        </a:xfrm>
                      </p:grpSpPr>
                      <p:pic>
                        <p:nvPicPr>
                          <p:cNvPr id="33819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5" y="164"/>
                            <a:ext cx="5261" cy="3891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sp>
                        <p:nvSpPr>
                          <p:cNvPr id="33820" name="Rectangle 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19" y="2568"/>
                            <a:ext cx="997" cy="363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33821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1" y="2931"/>
                            <a:ext cx="952" cy="590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33822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7" y="2115"/>
                            <a:ext cx="726" cy="499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pt-PT"/>
                          </a:p>
                        </p:txBody>
                      </p:sp>
                    </p:grpSp>
                    <p:sp>
                      <p:nvSpPr>
                        <p:cNvPr id="33818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1" y="1434"/>
                          <a:ext cx="998" cy="454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pt-PT"/>
                        </a:p>
                      </p:txBody>
                    </p:sp>
                  </p:grpSp>
                  <p:sp>
                    <p:nvSpPr>
                      <p:cNvPr id="33816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03" y="754"/>
                        <a:ext cx="907" cy="3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PT"/>
                      </a:p>
                    </p:txBody>
                  </p:sp>
                </p:grpSp>
                <p:sp>
                  <p:nvSpPr>
                    <p:cNvPr id="33814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4" y="391"/>
                      <a:ext cx="907" cy="27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pt-PT"/>
                    </a:p>
                  </p:txBody>
                </p:sp>
              </p:grpSp>
              <p:sp>
                <p:nvSpPr>
                  <p:cNvPr id="3381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527"/>
                    <a:ext cx="907" cy="45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PT"/>
                  </a:p>
                </p:txBody>
              </p:sp>
            </p:grpSp>
            <p:sp>
              <p:nvSpPr>
                <p:cNvPr id="33807" name="Rectangle 20"/>
                <p:cNvSpPr>
                  <a:spLocks noChangeArrowheads="1"/>
                </p:cNvSpPr>
                <p:nvPr/>
              </p:nvSpPr>
              <p:spPr bwMode="auto">
                <a:xfrm>
                  <a:off x="4195" y="1071"/>
                  <a:ext cx="953" cy="59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33808" name="Rectangle 21"/>
                <p:cNvSpPr>
                  <a:spLocks noChangeArrowheads="1"/>
                </p:cNvSpPr>
                <p:nvPr/>
              </p:nvSpPr>
              <p:spPr bwMode="auto">
                <a:xfrm>
                  <a:off x="4468" y="1888"/>
                  <a:ext cx="816" cy="49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33809" name="Rectangle 22"/>
                <p:cNvSpPr>
                  <a:spLocks noChangeArrowheads="1"/>
                </p:cNvSpPr>
                <p:nvPr/>
              </p:nvSpPr>
              <p:spPr bwMode="auto">
                <a:xfrm>
                  <a:off x="3470" y="2251"/>
                  <a:ext cx="998" cy="4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33810" name="Rectangle 23"/>
                <p:cNvSpPr>
                  <a:spLocks noChangeArrowheads="1"/>
                </p:cNvSpPr>
                <p:nvPr/>
              </p:nvSpPr>
              <p:spPr bwMode="auto">
                <a:xfrm>
                  <a:off x="3515" y="2795"/>
                  <a:ext cx="1134" cy="49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sp>
            <p:nvSpPr>
              <p:cNvPr id="33805" name="Rectangle 24"/>
              <p:cNvSpPr>
                <a:spLocks noChangeArrowheads="1"/>
              </p:cNvSpPr>
              <p:nvPr/>
            </p:nvSpPr>
            <p:spPr bwMode="auto">
              <a:xfrm>
                <a:off x="3107" y="3339"/>
                <a:ext cx="1088" cy="45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</p:grpSp>
        <p:sp>
          <p:nvSpPr>
            <p:cNvPr id="33803" name="Rectangle 25"/>
            <p:cNvSpPr>
              <a:spLocks noChangeArrowheads="1"/>
            </p:cNvSpPr>
            <p:nvPr/>
          </p:nvSpPr>
          <p:spPr bwMode="auto">
            <a:xfrm>
              <a:off x="1655" y="3113"/>
              <a:ext cx="1180" cy="49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pic>
        <p:nvPicPr>
          <p:cNvPr id="91162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573463"/>
            <a:ext cx="1584325" cy="7175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pic>
        <p:nvPicPr>
          <p:cNvPr id="91163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4437063"/>
            <a:ext cx="1800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65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700213"/>
            <a:ext cx="15128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66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5300663"/>
            <a:ext cx="1727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67" name="Rectangle 31"/>
          <p:cNvSpPr>
            <a:spLocks noRot="1" noChangeArrowheads="1"/>
          </p:cNvSpPr>
          <p:nvPr/>
        </p:nvSpPr>
        <p:spPr bwMode="auto">
          <a:xfrm>
            <a:off x="395288" y="188913"/>
            <a:ext cx="82804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PT" sz="2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Localização das estruturas do cérebro médio: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5500688" y="3570288"/>
            <a:ext cx="1592262" cy="720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3800" name="Rectangle 19"/>
          <p:cNvSpPr>
            <a:spLocks noChangeArrowheads="1"/>
          </p:cNvSpPr>
          <p:nvPr/>
        </p:nvSpPr>
        <p:spPr bwMode="auto">
          <a:xfrm>
            <a:off x="5573713" y="4441825"/>
            <a:ext cx="1806575" cy="787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3801" name="Rectangle 19"/>
          <p:cNvSpPr>
            <a:spLocks noChangeArrowheads="1"/>
          </p:cNvSpPr>
          <p:nvPr/>
        </p:nvSpPr>
        <p:spPr bwMode="auto">
          <a:xfrm>
            <a:off x="4932363" y="5300663"/>
            <a:ext cx="1727200" cy="720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/>
          </p:cNvSpPr>
          <p:nvPr/>
        </p:nvSpPr>
        <p:spPr bwMode="auto">
          <a:xfrm>
            <a:off x="179388" y="188913"/>
            <a:ext cx="31781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PT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Sistema Nervoso Central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627313" y="2527300"/>
            <a:ext cx="5761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PT" sz="1800">
                <a:solidFill>
                  <a:srgbClr val="0070C0"/>
                </a:solidFill>
              </a:rPr>
              <a:t>É constituído por uma substância cinzenta. Recebe e transmite informações de e para o córtex cerebral. 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682625" y="2566988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    Tálamo</a:t>
            </a:r>
            <a:endParaRPr lang="pt-PT" dirty="0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877888" y="3500438"/>
            <a:ext cx="169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Hipotálamo </a:t>
            </a:r>
            <a:r>
              <a:rPr lang="pt-PT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  </a:t>
            </a:r>
            <a:endParaRPr lang="pt-PT" dirty="0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627313" y="3343275"/>
            <a:ext cx="576103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r>
              <a:rPr lang="pt-PT" sz="1800">
                <a:solidFill>
                  <a:srgbClr val="0070C0"/>
                </a:solidFill>
              </a:rPr>
              <a:t>É constituído por um pequeno grupo de núcleos que se encontram sobre o tálamo. Está em  relação direta com a hipófise e regula o sistema endócrino, a fome, a sede, o impulso sexual, etc.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939800" y="4900613"/>
            <a:ext cx="1584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Sistema límbico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2705100" y="4581525"/>
            <a:ext cx="553878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r>
              <a:rPr lang="pt-PT" sz="1700">
                <a:solidFill>
                  <a:srgbClr val="0070C0"/>
                </a:solidFill>
              </a:rPr>
              <a:t>É constituído, entre outras, pelas seguintes estruturas: o hipotálamo, a amígdala e o bolbo olfativo. É pela ação conjunta das estruturas do sistema límbico com o sistema nervoso simpático que o organismo é capaz de responder a situações de agressão com origem no meio ambiente.</a:t>
            </a:r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>
            <a:off x="2146300" y="2774950"/>
            <a:ext cx="37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2344738" y="373221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2195513" y="5254625"/>
            <a:ext cx="374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8" name="Rectangle 16"/>
          <p:cNvSpPr>
            <a:spLocks noRot="1" noChangeArrowheads="1"/>
          </p:cNvSpPr>
          <p:nvPr/>
        </p:nvSpPr>
        <p:spPr bwMode="auto">
          <a:xfrm>
            <a:off x="755650" y="765175"/>
            <a:ext cx="7632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PT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Cérebro anterior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1403350" y="1892300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Constituição: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59" grpId="0"/>
      <p:bldP spid="74760" grpId="0"/>
      <p:bldP spid="74761" grpId="0"/>
      <p:bldP spid="74762" grpId="0"/>
      <p:bldP spid="74763" grpId="0"/>
      <p:bldP spid="74764" grpId="0" animBg="1"/>
      <p:bldP spid="74765" grpId="0" animBg="1"/>
      <p:bldP spid="74766" grpId="0" animBg="1"/>
      <p:bldP spid="74768" grpId="0"/>
      <p:bldP spid="747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68313" y="260350"/>
            <a:ext cx="8351837" cy="6176963"/>
            <a:chOff x="295" y="164"/>
            <a:chExt cx="5261" cy="3891"/>
          </a:xfrm>
        </p:grpSpPr>
        <p:grpSp>
          <p:nvGrpSpPr>
            <p:cNvPr id="36890" name="Group 43"/>
            <p:cNvGrpSpPr>
              <a:grpSpLocks/>
            </p:cNvGrpSpPr>
            <p:nvPr/>
          </p:nvGrpSpPr>
          <p:grpSpPr bwMode="auto">
            <a:xfrm>
              <a:off x="295" y="164"/>
              <a:ext cx="5261" cy="3891"/>
              <a:chOff x="295" y="164"/>
              <a:chExt cx="5261" cy="3891"/>
            </a:xfrm>
          </p:grpSpPr>
          <p:grpSp>
            <p:nvGrpSpPr>
              <p:cNvPr id="36892" name="Group 40"/>
              <p:cNvGrpSpPr>
                <a:grpSpLocks/>
              </p:cNvGrpSpPr>
              <p:nvPr/>
            </p:nvGrpSpPr>
            <p:grpSpPr bwMode="auto">
              <a:xfrm>
                <a:off x="295" y="164"/>
                <a:ext cx="5261" cy="3891"/>
                <a:chOff x="295" y="164"/>
                <a:chExt cx="5261" cy="3891"/>
              </a:xfrm>
            </p:grpSpPr>
            <p:grpSp>
              <p:nvGrpSpPr>
                <p:cNvPr id="36894" name="Group 27"/>
                <p:cNvGrpSpPr>
                  <a:grpSpLocks/>
                </p:cNvGrpSpPr>
                <p:nvPr/>
              </p:nvGrpSpPr>
              <p:grpSpPr bwMode="auto">
                <a:xfrm>
                  <a:off x="295" y="164"/>
                  <a:ext cx="5261" cy="3891"/>
                  <a:chOff x="295" y="164"/>
                  <a:chExt cx="5261" cy="3891"/>
                </a:xfrm>
              </p:grpSpPr>
              <p:grpSp>
                <p:nvGrpSpPr>
                  <p:cNvPr id="3689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95" y="164"/>
                    <a:ext cx="5261" cy="3891"/>
                    <a:chOff x="295" y="164"/>
                    <a:chExt cx="5261" cy="3891"/>
                  </a:xfrm>
                </p:grpSpPr>
                <p:grpSp>
                  <p:nvGrpSpPr>
                    <p:cNvPr id="36901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" y="164"/>
                      <a:ext cx="5261" cy="3891"/>
                      <a:chOff x="295" y="164"/>
                      <a:chExt cx="5261" cy="3891"/>
                    </a:xfrm>
                  </p:grpSpPr>
                  <p:grpSp>
                    <p:nvGrpSpPr>
                      <p:cNvPr id="36903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5" y="164"/>
                        <a:ext cx="5261" cy="3891"/>
                        <a:chOff x="295" y="164"/>
                        <a:chExt cx="5261" cy="3891"/>
                      </a:xfrm>
                    </p:grpSpPr>
                    <p:grpSp>
                      <p:nvGrpSpPr>
                        <p:cNvPr id="36905" name="Group 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5" y="164"/>
                          <a:ext cx="5261" cy="3891"/>
                          <a:chOff x="295" y="164"/>
                          <a:chExt cx="5261" cy="3891"/>
                        </a:xfrm>
                      </p:grpSpPr>
                      <p:pic>
                        <p:nvPicPr>
                          <p:cNvPr id="36907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5" y="164"/>
                            <a:ext cx="5261" cy="3891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sp>
                        <p:nvSpPr>
                          <p:cNvPr id="36908" name="Rectangle 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19" y="2568"/>
                            <a:ext cx="997" cy="363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36909" name="Rectangle 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1" y="2931"/>
                            <a:ext cx="952" cy="590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36910" name="Rectangle 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7" y="2115"/>
                            <a:ext cx="726" cy="499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pt-PT"/>
                          </a:p>
                        </p:txBody>
                      </p:sp>
                    </p:grpSp>
                    <p:sp>
                      <p:nvSpPr>
                        <p:cNvPr id="36906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1" y="1434"/>
                          <a:ext cx="998" cy="454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pt-PT"/>
                        </a:p>
                      </p:txBody>
                    </p:sp>
                  </p:grpSp>
                  <p:sp>
                    <p:nvSpPr>
                      <p:cNvPr id="36904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03" y="754"/>
                        <a:ext cx="907" cy="3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PT"/>
                      </a:p>
                    </p:txBody>
                  </p:sp>
                </p:grpSp>
                <p:sp>
                  <p:nvSpPr>
                    <p:cNvPr id="36902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4" y="391"/>
                      <a:ext cx="907" cy="27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pt-PT"/>
                    </a:p>
                  </p:txBody>
                </p:sp>
              </p:grpSp>
              <p:sp>
                <p:nvSpPr>
                  <p:cNvPr id="36900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527"/>
                    <a:ext cx="907" cy="45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PT"/>
                  </a:p>
                </p:txBody>
              </p:sp>
            </p:grpSp>
            <p:sp>
              <p:nvSpPr>
                <p:cNvPr id="36895" name="Rectangle 29"/>
                <p:cNvSpPr>
                  <a:spLocks noChangeArrowheads="1"/>
                </p:cNvSpPr>
                <p:nvPr/>
              </p:nvSpPr>
              <p:spPr bwMode="auto">
                <a:xfrm>
                  <a:off x="4195" y="1071"/>
                  <a:ext cx="953" cy="59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36896" name="Rectangle 33"/>
                <p:cNvSpPr>
                  <a:spLocks noChangeArrowheads="1"/>
                </p:cNvSpPr>
                <p:nvPr/>
              </p:nvSpPr>
              <p:spPr bwMode="auto">
                <a:xfrm>
                  <a:off x="4468" y="1888"/>
                  <a:ext cx="816" cy="49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36897" name="Rectangle 37"/>
                <p:cNvSpPr>
                  <a:spLocks noChangeArrowheads="1"/>
                </p:cNvSpPr>
                <p:nvPr/>
              </p:nvSpPr>
              <p:spPr bwMode="auto">
                <a:xfrm>
                  <a:off x="3470" y="2251"/>
                  <a:ext cx="998" cy="4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36898" name="Rectangle 39"/>
                <p:cNvSpPr>
                  <a:spLocks noChangeArrowheads="1"/>
                </p:cNvSpPr>
                <p:nvPr/>
              </p:nvSpPr>
              <p:spPr bwMode="auto">
                <a:xfrm>
                  <a:off x="3515" y="2795"/>
                  <a:ext cx="1134" cy="49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sp>
            <p:nvSpPr>
              <p:cNvPr id="36893" name="Rectangle 42"/>
              <p:cNvSpPr>
                <a:spLocks noChangeArrowheads="1"/>
              </p:cNvSpPr>
              <p:nvPr/>
            </p:nvSpPr>
            <p:spPr bwMode="auto">
              <a:xfrm>
                <a:off x="3107" y="3339"/>
                <a:ext cx="1088" cy="45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</p:grpSp>
        <p:sp>
          <p:nvSpPr>
            <p:cNvPr id="36891" name="Rectangle 47"/>
            <p:cNvSpPr>
              <a:spLocks noChangeArrowheads="1"/>
            </p:cNvSpPr>
            <p:nvPr/>
          </p:nvSpPr>
          <p:spPr bwMode="auto">
            <a:xfrm>
              <a:off x="1655" y="3113"/>
              <a:ext cx="1180" cy="49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pic>
        <p:nvPicPr>
          <p:cNvPr id="72748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4941888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076700"/>
            <a:ext cx="16573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652963"/>
            <a:ext cx="15843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3357563"/>
            <a:ext cx="1152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2276475"/>
            <a:ext cx="1657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4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1196975"/>
            <a:ext cx="15128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6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39975" y="620713"/>
            <a:ext cx="1439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9" name="Picture 2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56325" y="836613"/>
            <a:ext cx="15113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2" name="Picture 2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59563" y="1700213"/>
            <a:ext cx="15128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6" name="Picture 3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92950" y="2997200"/>
            <a:ext cx="1295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0" name="Picture 3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08625" y="3573463"/>
            <a:ext cx="15843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2" name="Picture 3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80063" y="4437063"/>
            <a:ext cx="1800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5" name="Picture 4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32363" y="5300663"/>
            <a:ext cx="1727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53" name="Rectangle 49"/>
          <p:cNvSpPr>
            <a:spLocks noRot="1" noChangeArrowheads="1"/>
          </p:cNvSpPr>
          <p:nvPr/>
        </p:nvSpPr>
        <p:spPr bwMode="auto">
          <a:xfrm>
            <a:off x="395288" y="188913"/>
            <a:ext cx="82804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PT" sz="2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Localização das estruturas do cérebro anterior:</a:t>
            </a:r>
          </a:p>
        </p:txBody>
      </p:sp>
      <p:sp>
        <p:nvSpPr>
          <p:cNvPr id="36880" name="Rectangle 19"/>
          <p:cNvSpPr>
            <a:spLocks noChangeArrowheads="1"/>
          </p:cNvSpPr>
          <p:nvPr/>
        </p:nvSpPr>
        <p:spPr bwMode="auto">
          <a:xfrm>
            <a:off x="6580188" y="1700213"/>
            <a:ext cx="1592262" cy="936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6881" name="Rectangle 19"/>
          <p:cNvSpPr>
            <a:spLocks noChangeArrowheads="1"/>
          </p:cNvSpPr>
          <p:nvPr/>
        </p:nvSpPr>
        <p:spPr bwMode="auto">
          <a:xfrm>
            <a:off x="2598738" y="4941888"/>
            <a:ext cx="1901825" cy="7921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6882" name="Rectangle 19"/>
          <p:cNvSpPr>
            <a:spLocks noChangeArrowheads="1"/>
          </p:cNvSpPr>
          <p:nvPr/>
        </p:nvSpPr>
        <p:spPr bwMode="auto">
          <a:xfrm>
            <a:off x="2411413" y="4003675"/>
            <a:ext cx="1657350" cy="720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pt-PT" sz="1000">
                <a:latin typeface="Verdana" charset="0"/>
                <a:ea typeface="Verdana" charset="0"/>
                <a:cs typeface="Verdana" charset="0"/>
              </a:rPr>
              <a:t>Bolbo olfativo </a:t>
            </a:r>
          </a:p>
          <a:p>
            <a:r>
              <a:rPr lang="pt-PT" sz="1000">
                <a:latin typeface="Verdana" charset="0"/>
                <a:ea typeface="Verdana" charset="0"/>
                <a:cs typeface="Verdana" charset="0"/>
              </a:rPr>
              <a:t>(zona aproximada)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5557838" y="4364038"/>
            <a:ext cx="1822450" cy="828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6884" name="Rectangle 19"/>
          <p:cNvSpPr>
            <a:spLocks noChangeArrowheads="1"/>
          </p:cNvSpPr>
          <p:nvPr/>
        </p:nvSpPr>
        <p:spPr bwMode="auto">
          <a:xfrm>
            <a:off x="5500688" y="3392488"/>
            <a:ext cx="1592262" cy="936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6885" name="Rectangle 19"/>
          <p:cNvSpPr>
            <a:spLocks noChangeArrowheads="1"/>
          </p:cNvSpPr>
          <p:nvPr/>
        </p:nvSpPr>
        <p:spPr bwMode="auto">
          <a:xfrm>
            <a:off x="6148388" y="763588"/>
            <a:ext cx="1592262" cy="936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6886" name="Rectangle 19"/>
          <p:cNvSpPr>
            <a:spLocks noChangeArrowheads="1"/>
          </p:cNvSpPr>
          <p:nvPr/>
        </p:nvSpPr>
        <p:spPr bwMode="auto">
          <a:xfrm>
            <a:off x="2244725" y="620713"/>
            <a:ext cx="1535113" cy="6111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6887" name="Rectangle 19"/>
          <p:cNvSpPr>
            <a:spLocks noChangeArrowheads="1"/>
          </p:cNvSpPr>
          <p:nvPr/>
        </p:nvSpPr>
        <p:spPr bwMode="auto">
          <a:xfrm>
            <a:off x="4887913" y="5192713"/>
            <a:ext cx="1771650" cy="936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6888" name="Rectangle 19"/>
          <p:cNvSpPr>
            <a:spLocks noChangeArrowheads="1"/>
          </p:cNvSpPr>
          <p:nvPr/>
        </p:nvSpPr>
        <p:spPr bwMode="auto">
          <a:xfrm>
            <a:off x="608013" y="4672013"/>
            <a:ext cx="1590675" cy="936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6889" name="Rectangle 19"/>
          <p:cNvSpPr>
            <a:spLocks noChangeArrowheads="1"/>
          </p:cNvSpPr>
          <p:nvPr/>
        </p:nvSpPr>
        <p:spPr bwMode="auto">
          <a:xfrm>
            <a:off x="6950075" y="3000375"/>
            <a:ext cx="1592263" cy="936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666750" y="1828800"/>
            <a:ext cx="73612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3600" b="1">
                <a:solidFill>
                  <a:srgbClr val="7030A0"/>
                </a:solidFill>
                <a:latin typeface="Verdana" charset="0"/>
              </a:rPr>
              <a:t>Sistema nervoso central</a:t>
            </a:r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666750" y="2643188"/>
            <a:ext cx="82153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É constituído por duas estruturas nervosas: </a:t>
            </a:r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952500" y="3357563"/>
            <a:ext cx="312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Cérebro ou Encéfalo</a:t>
            </a:r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auto">
          <a:xfrm>
            <a:off x="6096000" y="3286125"/>
            <a:ext cx="2508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Espinal-medula</a:t>
            </a:r>
            <a:endParaRPr lang="pt-PT" sz="2000">
              <a:latin typeface="Verdana" charset="0"/>
            </a:endParaRPr>
          </a:p>
        </p:txBody>
      </p:sp>
      <p:sp>
        <p:nvSpPr>
          <p:cNvPr id="12" name="Seta para a direita 11"/>
          <p:cNvSpPr/>
          <p:nvPr/>
        </p:nvSpPr>
        <p:spPr>
          <a:xfrm rot="5400000">
            <a:off x="2401888" y="3979862"/>
            <a:ext cx="509588" cy="26511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t-PT" sz="2000">
              <a:solidFill>
                <a:srgbClr val="7030A0"/>
              </a:solidFill>
              <a:latin typeface="Verdana" pitchFamily="58" charset="0"/>
              <a:cs typeface="Arial" charset="0"/>
            </a:endParaRPr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381000" y="4643438"/>
            <a:ext cx="121126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Cérebro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anterior</a:t>
            </a:r>
            <a:endParaRPr lang="pt-PT" sz="2000">
              <a:latin typeface="Verdana" charset="0"/>
            </a:endParaRPr>
          </a:p>
        </p:txBody>
      </p:sp>
      <p:sp>
        <p:nvSpPr>
          <p:cNvPr id="14" name="Rectângulo 13"/>
          <p:cNvSpPr>
            <a:spLocks noChangeArrowheads="1"/>
          </p:cNvSpPr>
          <p:nvPr/>
        </p:nvSpPr>
        <p:spPr bwMode="auto">
          <a:xfrm>
            <a:off x="1952625" y="4643438"/>
            <a:ext cx="12033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Cérebro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médio</a:t>
            </a:r>
            <a:endParaRPr lang="pt-PT" sz="2000">
              <a:latin typeface="Verdana" charset="0"/>
            </a:endParaRPr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auto">
          <a:xfrm>
            <a:off x="3595688" y="4572000"/>
            <a:ext cx="136525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Cérebro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posterior</a:t>
            </a:r>
            <a:endParaRPr lang="pt-PT" sz="2000">
              <a:latin typeface="Verdana" charset="0"/>
            </a:endParaRPr>
          </a:p>
        </p:txBody>
      </p:sp>
      <p:sp>
        <p:nvSpPr>
          <p:cNvPr id="17" name="Seta para a direita 16"/>
          <p:cNvSpPr/>
          <p:nvPr/>
        </p:nvSpPr>
        <p:spPr>
          <a:xfrm rot="5400000">
            <a:off x="901700" y="4051301"/>
            <a:ext cx="509587" cy="26511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t-PT" sz="2000">
              <a:solidFill>
                <a:srgbClr val="7030A0"/>
              </a:solidFill>
              <a:latin typeface="Verdana" pitchFamily="58" charset="0"/>
              <a:cs typeface="Arial" charset="0"/>
            </a:endParaRPr>
          </a:p>
        </p:txBody>
      </p:sp>
      <p:sp>
        <p:nvSpPr>
          <p:cNvPr id="18" name="Seta para a direita 17"/>
          <p:cNvSpPr/>
          <p:nvPr/>
        </p:nvSpPr>
        <p:spPr>
          <a:xfrm rot="5400000">
            <a:off x="3830638" y="3979862"/>
            <a:ext cx="509588" cy="26511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t-PT" sz="2000">
              <a:solidFill>
                <a:srgbClr val="7030A0"/>
              </a:solidFill>
              <a:latin typeface="Verdana" pitchFamily="5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 animBg="1"/>
      <p:bldP spid="13" grpId="0"/>
      <p:bldP spid="14" grpId="0"/>
      <p:bldP spid="15" grpId="0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Rot="1" noChangeArrowheads="1"/>
          </p:cNvSpPr>
          <p:nvPr/>
        </p:nvSpPr>
        <p:spPr bwMode="auto">
          <a:xfrm>
            <a:off x="900113" y="1052513"/>
            <a:ext cx="73437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PT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Sistema Límbico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900113" y="2708275"/>
            <a:ext cx="74882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	Este sistema é considerado o </a:t>
            </a:r>
            <a:r>
              <a:rPr lang="pt-PT" u="sng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sistema das emoções</a:t>
            </a:r>
            <a:r>
              <a:rPr lang="pt-PT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, por ter um papel importante na experiência e expressão da emoção, na motivação e nos comportamentos agressivos.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900113" y="4508500"/>
            <a:ext cx="7343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	Na agressividade parece que diferentes estruturas desempenham papéis opostos, assegurando assim um equilíbrio dinâmico.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1188" y="3644900"/>
            <a:ext cx="2808287" cy="792163"/>
            <a:chOff x="385" y="2341"/>
            <a:chExt cx="1769" cy="409"/>
          </a:xfrm>
        </p:grpSpPr>
        <p:sp>
          <p:nvSpPr>
            <p:cNvPr id="37893" name="Line 10"/>
            <p:cNvSpPr>
              <a:spLocks noChangeShapeType="1"/>
            </p:cNvSpPr>
            <p:nvPr/>
          </p:nvSpPr>
          <p:spPr bwMode="auto">
            <a:xfrm>
              <a:off x="1292" y="238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4" name="Line 11"/>
            <p:cNvSpPr>
              <a:spLocks noChangeShapeType="1"/>
            </p:cNvSpPr>
            <p:nvPr/>
          </p:nvSpPr>
          <p:spPr bwMode="auto">
            <a:xfrm flipH="1">
              <a:off x="385" y="2387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5" name="Line 12"/>
            <p:cNvSpPr>
              <a:spLocks noChangeShapeType="1"/>
            </p:cNvSpPr>
            <p:nvPr/>
          </p:nvSpPr>
          <p:spPr bwMode="auto">
            <a:xfrm>
              <a:off x="385" y="2341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6" name="Line 13"/>
            <p:cNvSpPr>
              <a:spLocks noChangeShapeType="1"/>
            </p:cNvSpPr>
            <p:nvPr/>
          </p:nvSpPr>
          <p:spPr bwMode="auto">
            <a:xfrm>
              <a:off x="2154" y="2341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8" grpId="0"/>
      <p:bldP spid="972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Rot="1" noChangeArrowheads="1"/>
          </p:cNvSpPr>
          <p:nvPr/>
        </p:nvSpPr>
        <p:spPr bwMode="auto">
          <a:xfrm>
            <a:off x="900113" y="1052513"/>
            <a:ext cx="74168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PT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Sistema Límbico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903288" y="1989138"/>
            <a:ext cx="43195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Constituintes mais importantes: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917575" y="3024188"/>
            <a:ext cx="1655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pt-PT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 </a:t>
            </a:r>
            <a:r>
              <a:rPr lang="pt-PT" sz="2000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Hipocampo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1060450" y="4102100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pt-PT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 </a:t>
            </a:r>
            <a:r>
              <a:rPr lang="pt-PT" sz="2000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Amigdala</a:t>
            </a:r>
            <a:endParaRPr lang="pt-PT" sz="2000" dirty="0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1744663" y="33575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1528763" y="43656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2700338" y="4098925"/>
            <a:ext cx="5616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800"/>
              <a:t>É constituída por duas estruturas simétricas localizadas em cada hemisfério cerebral. Tem uma papel importante nas manifestações de agressão e de medo.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2700338" y="2932113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800"/>
              <a:t>Desempenha um papel importante na memória retendo as informações. É uma das zonas afetadas pela doença de Alzheimer</a:t>
            </a:r>
            <a:r>
              <a:rPr lang="pt-PT"/>
              <a:t>.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2771775" y="548163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sz="1800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O </a:t>
            </a:r>
            <a:r>
              <a:rPr lang="pt-PT" sz="1800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hipocampo </a:t>
            </a:r>
            <a:r>
              <a:rPr lang="pt-PT" sz="1800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e a amígdala têm funções complementares.</a:t>
            </a:r>
          </a:p>
        </p:txBody>
      </p:sp>
      <p:sp>
        <p:nvSpPr>
          <p:cNvPr id="95249" name="Line 17"/>
          <p:cNvSpPr>
            <a:spLocks noChangeShapeType="1"/>
          </p:cNvSpPr>
          <p:nvPr/>
        </p:nvSpPr>
        <p:spPr bwMode="auto">
          <a:xfrm>
            <a:off x="1187450" y="5805488"/>
            <a:ext cx="9366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7" grpId="0"/>
      <p:bldP spid="95238" grpId="0"/>
      <p:bldP spid="95241" grpId="0"/>
      <p:bldP spid="95243" grpId="0" animBg="1"/>
      <p:bldP spid="95244" grpId="0" animBg="1"/>
      <p:bldP spid="95245" grpId="0"/>
      <p:bldP spid="95246" grpId="0"/>
      <p:bldP spid="95247" grpId="0"/>
      <p:bldP spid="952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557338"/>
            <a:ext cx="5040313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Rectangle 5"/>
          <p:cNvSpPr>
            <a:spLocks noRot="1" noChangeArrowheads="1"/>
          </p:cNvSpPr>
          <p:nvPr/>
        </p:nvSpPr>
        <p:spPr bwMode="auto">
          <a:xfrm>
            <a:off x="755650" y="620713"/>
            <a:ext cx="76327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PT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Sistema Límbico </a:t>
            </a:r>
            <a:r>
              <a:rPr lang="pt-PT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(Constituintes)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Rot="1" noChangeArrowheads="1"/>
          </p:cNvSpPr>
          <p:nvPr/>
        </p:nvSpPr>
        <p:spPr bwMode="auto">
          <a:xfrm>
            <a:off x="179388" y="188913"/>
            <a:ext cx="31781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PT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Sistema Nervoso Central</a:t>
            </a:r>
          </a:p>
        </p:txBody>
      </p:sp>
      <p:sp>
        <p:nvSpPr>
          <p:cNvPr id="68613" name="Rectangle 5"/>
          <p:cNvSpPr>
            <a:spLocks noRot="1" noChangeArrowheads="1"/>
          </p:cNvSpPr>
          <p:nvPr/>
        </p:nvSpPr>
        <p:spPr bwMode="auto">
          <a:xfrm>
            <a:off x="468313" y="981075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PT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Cérebro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563938" y="3644900"/>
            <a:ext cx="2520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Córtex Cerebral</a:t>
            </a:r>
            <a:endParaRPr lang="pt-PT" dirty="0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3170238" y="2060575"/>
            <a:ext cx="3168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800"/>
              <a:t>É a camada exterior que reveste a superfície dos hemisférios cerebrais.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755650" y="3284538"/>
            <a:ext cx="2447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800"/>
              <a:t>É graças a ele que é possível pensar, falar, perceber o que se ouve e o que se vê.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6227763" y="3500438"/>
            <a:ext cx="2232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800"/>
              <a:t>É o córtex cerebral que nos torna humanos.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3132138" y="4581525"/>
            <a:ext cx="31686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800"/>
              <a:t>Está dividido em dois hemisférios - o esquerdo e o direito – ligados por um feixe de fibras nervosas denominado corpo caloso</a:t>
            </a:r>
            <a:r>
              <a:rPr lang="pt-PT"/>
              <a:t>.</a:t>
            </a:r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 flipV="1">
            <a:off x="4716463" y="32131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H="1">
            <a:off x="3203575" y="3859213"/>
            <a:ext cx="3603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H="1">
            <a:off x="5903913" y="3873500"/>
            <a:ext cx="3603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15" grpId="0"/>
      <p:bldP spid="68620" grpId="0"/>
      <p:bldP spid="68621" grpId="0"/>
      <p:bldP spid="68622" grpId="0"/>
      <p:bldP spid="68623" grpId="0"/>
      <p:bldP spid="68625" grpId="0" animBg="1"/>
      <p:bldP spid="68628" grpId="0" animBg="1"/>
      <p:bldP spid="68629" grpId="0" animBg="1"/>
      <p:bldP spid="686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93" name="Rectangle 25"/>
          <p:cNvSpPr>
            <a:spLocks noChangeArrowheads="1"/>
          </p:cNvSpPr>
          <p:nvPr/>
        </p:nvSpPr>
        <p:spPr bwMode="auto">
          <a:xfrm>
            <a:off x="2195513" y="1341438"/>
            <a:ext cx="496887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5797550" y="5240338"/>
            <a:ext cx="2590800" cy="987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3988" name="Rectangle 20"/>
          <p:cNvSpPr>
            <a:spLocks noChangeArrowheads="1"/>
          </p:cNvSpPr>
          <p:nvPr/>
        </p:nvSpPr>
        <p:spPr bwMode="auto">
          <a:xfrm>
            <a:off x="3636963" y="2276475"/>
            <a:ext cx="20161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900113" y="5373688"/>
            <a:ext cx="2303462" cy="727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3973" name="Oval 5"/>
          <p:cNvSpPr>
            <a:spLocks noChangeArrowheads="1"/>
          </p:cNvSpPr>
          <p:nvPr/>
        </p:nvSpPr>
        <p:spPr bwMode="auto">
          <a:xfrm>
            <a:off x="6372225" y="4005263"/>
            <a:ext cx="1728788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3974" name="Oval 6"/>
          <p:cNvSpPr>
            <a:spLocks noChangeArrowheads="1"/>
          </p:cNvSpPr>
          <p:nvPr/>
        </p:nvSpPr>
        <p:spPr bwMode="auto">
          <a:xfrm>
            <a:off x="1116013" y="4005263"/>
            <a:ext cx="1728787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2195513" y="1431925"/>
            <a:ext cx="48974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pt-PT" sz="1800"/>
              <a:t>Cérebro direito / Cérebro esquerdo</a:t>
            </a:r>
            <a:endParaRPr lang="pt-PT" sz="1800">
              <a:solidFill>
                <a:srgbClr val="9900CC"/>
              </a:solidFill>
            </a:endParaRPr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4643438" y="2781300"/>
            <a:ext cx="1587" cy="50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4643438" y="3284538"/>
            <a:ext cx="259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 flipH="1">
            <a:off x="1976438" y="4725988"/>
            <a:ext cx="3175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1979613" y="32845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7237413" y="328453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7237413" y="4724400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>
            <a:off x="4645025" y="18446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3635375" y="234950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800">
                <a:latin typeface="Garamond" charset="0"/>
              </a:rPr>
              <a:t>Dois hemisférios</a:t>
            </a:r>
          </a:p>
        </p:txBody>
      </p:sp>
      <p:sp>
        <p:nvSpPr>
          <p:cNvPr id="83994" name="Text Box 26"/>
          <p:cNvSpPr txBox="1">
            <a:spLocks noChangeArrowheads="1"/>
          </p:cNvSpPr>
          <p:nvPr/>
        </p:nvSpPr>
        <p:spPr bwMode="auto">
          <a:xfrm>
            <a:off x="1439863" y="4178300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800">
                <a:latin typeface="Garamond" charset="0"/>
              </a:rPr>
              <a:t>Esquerdo</a:t>
            </a:r>
          </a:p>
        </p:txBody>
      </p:sp>
      <p:sp>
        <p:nvSpPr>
          <p:cNvPr id="83996" name="Text Box 28"/>
          <p:cNvSpPr txBox="1">
            <a:spLocks noChangeArrowheads="1"/>
          </p:cNvSpPr>
          <p:nvPr/>
        </p:nvSpPr>
        <p:spPr bwMode="auto">
          <a:xfrm>
            <a:off x="6732588" y="414972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800">
                <a:latin typeface="Garamond" charset="0"/>
              </a:rPr>
              <a:t>Direito</a:t>
            </a:r>
          </a:p>
        </p:txBody>
      </p:sp>
      <p:sp>
        <p:nvSpPr>
          <p:cNvPr id="83997" name="Text Box 29"/>
          <p:cNvSpPr txBox="1">
            <a:spLocks noChangeArrowheads="1"/>
          </p:cNvSpPr>
          <p:nvPr/>
        </p:nvSpPr>
        <p:spPr bwMode="auto">
          <a:xfrm>
            <a:off x="5865813" y="5278438"/>
            <a:ext cx="24511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800">
                <a:latin typeface="Garamond" charset="0"/>
              </a:rPr>
              <a:t>Comanda a actividade motora e sensorial da parte esquerda do corpo</a:t>
            </a:r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611188" y="5734050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800">
                <a:latin typeface="Garamond" charset="0"/>
              </a:rPr>
              <a:t>Controla a parte direita</a:t>
            </a:r>
          </a:p>
        </p:txBody>
      </p:sp>
      <p:sp>
        <p:nvSpPr>
          <p:cNvPr id="83999" name="Rectangle 31"/>
          <p:cNvSpPr>
            <a:spLocks noRot="1" noChangeArrowheads="1"/>
          </p:cNvSpPr>
          <p:nvPr/>
        </p:nvSpPr>
        <p:spPr bwMode="auto">
          <a:xfrm>
            <a:off x="468313" y="47625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PT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Hemisférios Cerebrais</a:t>
            </a:r>
          </a:p>
        </p:txBody>
      </p:sp>
      <p:sp>
        <p:nvSpPr>
          <p:cNvPr id="84000" name="Line 32"/>
          <p:cNvSpPr>
            <a:spLocks noChangeShapeType="1"/>
          </p:cNvSpPr>
          <p:nvPr/>
        </p:nvSpPr>
        <p:spPr bwMode="auto">
          <a:xfrm>
            <a:off x="1979613" y="3284538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10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10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10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3" grpId="0" animBg="1"/>
      <p:bldP spid="83989" grpId="0" animBg="1"/>
      <p:bldP spid="83988" grpId="0" animBg="1"/>
      <p:bldP spid="83972" grpId="0" animBg="1"/>
      <p:bldP spid="83973" grpId="0" animBg="1"/>
      <p:bldP spid="83974" grpId="0" animBg="1"/>
      <p:bldP spid="83975" grpId="0"/>
      <p:bldP spid="83976" grpId="0" animBg="1"/>
      <p:bldP spid="83977" grpId="0" animBg="1"/>
      <p:bldP spid="83978" grpId="0" animBg="1"/>
      <p:bldP spid="83981" grpId="0" animBg="1"/>
      <p:bldP spid="83982" grpId="0" animBg="1"/>
      <p:bldP spid="83983" grpId="0" animBg="1"/>
      <p:bldP spid="83986" grpId="0" animBg="1"/>
      <p:bldP spid="83987" grpId="0"/>
      <p:bldP spid="83994" grpId="0"/>
      <p:bldP spid="83996" grpId="0"/>
      <p:bldP spid="83997" grpId="0"/>
      <p:bldP spid="83998" grpId="0"/>
      <p:bldP spid="83999" grpId="0"/>
      <p:bldP spid="84000" grpId="0" animBg="1"/>
      <p:bldP spid="8400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622550" y="2274888"/>
            <a:ext cx="3744913" cy="1081087"/>
            <a:chOff x="1655" y="1706"/>
            <a:chExt cx="2359" cy="908"/>
          </a:xfrm>
        </p:grpSpPr>
        <p:sp>
          <p:nvSpPr>
            <p:cNvPr id="44041" name="Line 5"/>
            <p:cNvSpPr>
              <a:spLocks noChangeShapeType="1"/>
            </p:cNvSpPr>
            <p:nvPr/>
          </p:nvSpPr>
          <p:spPr bwMode="auto">
            <a:xfrm flipH="1">
              <a:off x="1655" y="1706"/>
              <a:ext cx="1135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2" name="Line 6"/>
            <p:cNvSpPr>
              <a:spLocks noChangeShapeType="1"/>
            </p:cNvSpPr>
            <p:nvPr/>
          </p:nvSpPr>
          <p:spPr bwMode="auto">
            <a:xfrm>
              <a:off x="2789" y="1706"/>
              <a:ext cx="1225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1222375" y="3435350"/>
            <a:ext cx="2881313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293813" y="3573463"/>
            <a:ext cx="28098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600"/>
              <a:t>Hemisfério esquerdo é responsável pela linguagem verbal, escrita e falada, pelo pensamento lógico e pelo cálculo;</a:t>
            </a: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4932363" y="3435350"/>
            <a:ext cx="2881312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5005388" y="3573463"/>
            <a:ext cx="28082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PT" sz="1600"/>
              <a:t>Hemisfério direito controla a percepção das relações espaciais, a formação de imagens, o pensamento concreto.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1979613" y="1668463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800"/>
              <a:t>Na década de 60 foram clarificadas as funções de cada hemisfério:</a:t>
            </a:r>
          </a:p>
        </p:txBody>
      </p:sp>
      <p:sp>
        <p:nvSpPr>
          <p:cNvPr id="94222" name="Rectangle 14"/>
          <p:cNvSpPr>
            <a:spLocks noRot="1" noChangeArrowheads="1"/>
          </p:cNvSpPr>
          <p:nvPr/>
        </p:nvSpPr>
        <p:spPr bwMode="auto">
          <a:xfrm>
            <a:off x="468313" y="765175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PT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Hemisférios Cerebrais</a:t>
            </a: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755650" y="5229225"/>
            <a:ext cx="7632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pt-PT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	</a:t>
            </a:r>
            <a:r>
              <a:rPr lang="pt-PT" sz="1800" dirty="0">
                <a:solidFill>
                  <a:srgbClr val="0070C0"/>
                </a:solidFill>
                <a:ea typeface="+mn-ea"/>
                <a:cs typeface="Arial" charset="0"/>
              </a:rPr>
              <a:t>Contudo, não podemos esquecer que o cérebro funciona como uma unidade: nos comportamentos mais complexos os dois hemisférios estão envolvidos, completando-se.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 animBg="1"/>
      <p:bldP spid="94216" grpId="0"/>
      <p:bldP spid="94217" grpId="0" animBg="1"/>
      <p:bldP spid="94218" grpId="0"/>
      <p:bldP spid="94221" grpId="0"/>
      <p:bldP spid="94222" grpId="0"/>
      <p:bldP spid="942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Rot="1" noChangeArrowheads="1"/>
          </p:cNvSpPr>
          <p:nvPr/>
        </p:nvSpPr>
        <p:spPr bwMode="auto">
          <a:xfrm>
            <a:off x="179388" y="188913"/>
            <a:ext cx="31781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PT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Sistema Nervoso Central</a:t>
            </a:r>
          </a:p>
        </p:txBody>
      </p:sp>
      <p:sp>
        <p:nvSpPr>
          <p:cNvPr id="59398" name="Rectangle 6"/>
          <p:cNvSpPr>
            <a:spLocks noRot="1" noChangeArrowheads="1"/>
          </p:cNvSpPr>
          <p:nvPr/>
        </p:nvSpPr>
        <p:spPr bwMode="auto">
          <a:xfrm>
            <a:off x="900113" y="981075"/>
            <a:ext cx="74168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PT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Lobos cerebrais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700338" y="2133600"/>
            <a:ext cx="5688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PT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coordena, entre outras, as actividades motoras;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790575" y="2200275"/>
            <a:ext cx="1439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u="sng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Lobo frontal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755650" y="3409950"/>
            <a:ext cx="1511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u="sng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Lobo parietal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2700338" y="3346450"/>
            <a:ext cx="5616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pt-PT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coordena as sensações relacionadas com a pele;</a:t>
            </a:r>
            <a:endParaRPr lang="pt-PT" dirty="0">
              <a:ea typeface="+mn-ea"/>
              <a:cs typeface="Arial" charset="0"/>
            </a:endParaRP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733425" y="4430713"/>
            <a:ext cx="1584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u="sng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Lobo occipital</a:t>
            </a: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2700338" y="4581525"/>
            <a:ext cx="612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coordena a visão;</a:t>
            </a: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788988" y="5302250"/>
            <a:ext cx="1655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u="sng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Lobo temporal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2700338" y="5446713"/>
            <a:ext cx="6119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pt-PT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coordena a audição.</a:t>
            </a:r>
            <a:endParaRPr lang="pt-PT">
              <a:ea typeface="+mn-ea"/>
              <a:cs typeface="Arial" charset="0"/>
            </a:endParaRPr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>
            <a:off x="1836738" y="25527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>
            <a:off x="1981200" y="377666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>
            <a:off x="2052638" y="47974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>
            <a:off x="2124075" y="566261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9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  <p:bldP spid="59406" grpId="0"/>
      <p:bldP spid="59407" grpId="0"/>
      <p:bldP spid="59409" grpId="0"/>
      <p:bldP spid="59410" grpId="0"/>
      <p:bldP spid="59411" grpId="0"/>
      <p:bldP spid="59412" grpId="0"/>
      <p:bldP spid="59413" grpId="0"/>
      <p:bldP spid="59415" grpId="0" animBg="1"/>
      <p:bldP spid="59417" grpId="0" animBg="1"/>
      <p:bldP spid="59418" grpId="0" animBg="1"/>
      <p:bldP spid="594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>
                <a:solidFill>
                  <a:srgbClr val="FFC000"/>
                </a:solidFill>
              </a:rPr>
              <a:t>   </a:t>
            </a:r>
            <a:r>
              <a:rPr lang="pt-PT" smtClean="0">
                <a:solidFill>
                  <a:srgbClr val="0070C0"/>
                </a:solidFill>
              </a:rPr>
              <a:t>Lobos Cerebrais</a:t>
            </a: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9638" y="2263775"/>
            <a:ext cx="4762500" cy="3314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>
                <a:solidFill>
                  <a:srgbClr val="FFC000"/>
                </a:solidFill>
              </a:rPr>
              <a:t>Sistema Nervoso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55888" y="2330450"/>
            <a:ext cx="3810000" cy="31813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79388" y="1447800"/>
            <a:ext cx="7488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800" b="1">
                <a:solidFill>
                  <a:srgbClr val="7030A0"/>
                </a:solidFill>
                <a:latin typeface="Verdana" charset="0"/>
              </a:rPr>
              <a:t>Sistema nervoso periférico</a:t>
            </a:r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1428750" y="2959100"/>
            <a:ext cx="1725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Somático</a:t>
            </a:r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auto">
          <a:xfrm>
            <a:off x="5786438" y="2786063"/>
            <a:ext cx="184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Autónomo</a:t>
            </a:r>
            <a:endParaRPr lang="pt-PT" sz="2000">
              <a:latin typeface="Verdana" charset="0"/>
            </a:endParaRPr>
          </a:p>
        </p:txBody>
      </p:sp>
      <p:sp>
        <p:nvSpPr>
          <p:cNvPr id="12" name="Seta para a direita 11"/>
          <p:cNvSpPr/>
          <p:nvPr/>
        </p:nvSpPr>
        <p:spPr>
          <a:xfrm rot="5400000">
            <a:off x="1949450" y="3581401"/>
            <a:ext cx="509587" cy="26511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t-PT" sz="2000">
              <a:solidFill>
                <a:srgbClr val="7030A0"/>
              </a:solidFill>
              <a:latin typeface="Verdana" pitchFamily="58" charset="0"/>
              <a:cs typeface="Arial" charset="0"/>
            </a:endParaRPr>
          </a:p>
        </p:txBody>
      </p:sp>
      <p:sp>
        <p:nvSpPr>
          <p:cNvPr id="11" name="Seta para a direita 10"/>
          <p:cNvSpPr/>
          <p:nvPr/>
        </p:nvSpPr>
        <p:spPr>
          <a:xfrm rot="5400000">
            <a:off x="6378575" y="3408363"/>
            <a:ext cx="509588" cy="26511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t-PT" sz="2000">
              <a:solidFill>
                <a:srgbClr val="7030A0"/>
              </a:solidFill>
              <a:latin typeface="Verdana" pitchFamily="58" charset="0"/>
              <a:cs typeface="Arial" charset="0"/>
            </a:endParaRPr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auto">
          <a:xfrm>
            <a:off x="990600" y="4244975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2"/>
              <a:buChar char="v"/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Nervos sensoriais</a:t>
            </a:r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auto">
          <a:xfrm>
            <a:off x="1066800" y="4959350"/>
            <a:ext cx="2568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2"/>
              <a:buChar char="v"/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Nervos motores</a:t>
            </a:r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auto">
          <a:xfrm>
            <a:off x="5357813" y="4071938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2"/>
              <a:buChar char="v"/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Simpático</a:t>
            </a:r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auto">
          <a:xfrm>
            <a:off x="5357813" y="4786313"/>
            <a:ext cx="2451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2"/>
              <a:buChar char="v"/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Parassimpático</a:t>
            </a:r>
          </a:p>
        </p:txBody>
      </p:sp>
      <p:sp>
        <p:nvSpPr>
          <p:cNvPr id="21" name="Seta para a direita 20"/>
          <p:cNvSpPr/>
          <p:nvPr/>
        </p:nvSpPr>
        <p:spPr>
          <a:xfrm rot="5400000">
            <a:off x="4107656" y="2107407"/>
            <a:ext cx="357187" cy="28575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t-PT" sz="2000">
              <a:solidFill>
                <a:srgbClr val="7030A0"/>
              </a:solidFill>
              <a:latin typeface="Verdana" pitchFamily="5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 animBg="1"/>
      <p:bldP spid="11" grpId="0" animBg="1"/>
      <p:bldP spid="16" grpId="0"/>
      <p:bldP spid="17" grpId="0"/>
      <p:bldP spid="19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>
                <a:solidFill>
                  <a:schemeClr val="accent2"/>
                </a:solidFill>
              </a:rPr>
              <a:t>Sistema Nervoso Periférico</a:t>
            </a:r>
          </a:p>
        </p:txBody>
      </p:sp>
      <p:sp>
        <p:nvSpPr>
          <p:cNvPr id="19458" name="Marcador de Posição do Texto 4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4040188" cy="914400"/>
          </a:xfrm>
        </p:spPr>
        <p:txBody>
          <a:bodyPr/>
          <a:lstStyle/>
          <a:p>
            <a:r>
              <a:rPr lang="pt-PT" smtClean="0"/>
              <a:t>Sistema Nervoso Somático</a:t>
            </a:r>
          </a:p>
        </p:txBody>
      </p:sp>
      <p:sp>
        <p:nvSpPr>
          <p:cNvPr id="19459" name="Marcador de Posição do Texto 6"/>
          <p:cNvSpPr>
            <a:spLocks noGrp="1"/>
          </p:cNvSpPr>
          <p:nvPr>
            <p:ph type="body" sz="quarter" idx="3"/>
          </p:nvPr>
        </p:nvSpPr>
        <p:spPr>
          <a:xfrm>
            <a:off x="4910138" y="2122488"/>
            <a:ext cx="2944812" cy="822325"/>
          </a:xfrm>
        </p:spPr>
        <p:txBody>
          <a:bodyPr/>
          <a:lstStyle/>
          <a:p>
            <a:r>
              <a:rPr lang="pt-PT" smtClean="0"/>
              <a:t>Sistema Nervoso Autónomo</a:t>
            </a:r>
          </a:p>
          <a:p>
            <a:endParaRPr lang="pt-PT" smtClean="0"/>
          </a:p>
        </p:txBody>
      </p:sp>
      <p:pic>
        <p:nvPicPr>
          <p:cNvPr id="19460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1814513" y="2944813"/>
            <a:ext cx="2195512" cy="2779712"/>
          </a:xfrm>
        </p:spPr>
      </p:pic>
      <p:pic>
        <p:nvPicPr>
          <p:cNvPr id="19461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/>
          <a:srcRect/>
          <a:stretch>
            <a:fillRect/>
          </a:stretch>
        </p:blipFill>
        <p:spPr>
          <a:xfrm>
            <a:off x="4645025" y="3016250"/>
            <a:ext cx="3227388" cy="2636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2"/>
          <p:cNvSpPr>
            <a:spLocks noChangeArrowheads="1"/>
          </p:cNvSpPr>
          <p:nvPr/>
        </p:nvSpPr>
        <p:spPr bwMode="auto">
          <a:xfrm>
            <a:off x="928688" y="1928813"/>
            <a:ext cx="75580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pt-PT" sz="2000" b="1">
              <a:solidFill>
                <a:srgbClr val="7B8596"/>
              </a:solidFill>
              <a:latin typeface="Verdana" charset="0"/>
            </a:endParaRPr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auto">
          <a:xfrm>
            <a:off x="785813" y="1357313"/>
            <a:ext cx="20367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800" b="1">
                <a:solidFill>
                  <a:srgbClr val="7030A0"/>
                </a:solidFill>
                <a:latin typeface="Verdana" charset="0"/>
              </a:rPr>
              <a:t>Neurónio</a:t>
            </a:r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714375" y="2071688"/>
            <a:ext cx="26257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• células nervosas</a:t>
            </a:r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714375" y="2500313"/>
            <a:ext cx="79295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• formadas por um corpo celular, em cujo interior se situa o núcleo</a:t>
            </a:r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auto">
          <a:xfrm>
            <a:off x="715963" y="3357563"/>
            <a:ext cx="77152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• diferencia-se das outras células por uma série de prolongamentos a que se dá o nome de dendrites</a:t>
            </a:r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auto">
          <a:xfrm>
            <a:off x="2643188" y="4214813"/>
            <a:ext cx="38671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Propriedades dos neurónios:</a:t>
            </a:r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auto">
          <a:xfrm>
            <a:off x="857250" y="4786313"/>
            <a:ext cx="2786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Excitabilidade</a:t>
            </a:r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auto">
          <a:xfrm>
            <a:off x="4214813" y="4714875"/>
            <a:ext cx="431958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permite-lhes reagir a estímulos.</a:t>
            </a:r>
          </a:p>
        </p:txBody>
      </p:sp>
      <p:sp>
        <p:nvSpPr>
          <p:cNvPr id="19" name="Seta para a direita 18"/>
          <p:cNvSpPr/>
          <p:nvPr/>
        </p:nvSpPr>
        <p:spPr>
          <a:xfrm>
            <a:off x="3357563" y="4857750"/>
            <a:ext cx="509587" cy="26511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t-PT" sz="2000">
              <a:solidFill>
                <a:srgbClr val="7030A0"/>
              </a:solidFill>
              <a:latin typeface="Verdana" pitchFamily="58" charset="0"/>
              <a:cs typeface="Arial" charset="0"/>
            </a:endParaRPr>
          </a:p>
        </p:txBody>
      </p:sp>
      <p:sp>
        <p:nvSpPr>
          <p:cNvPr id="20" name="Seta para a direita 19"/>
          <p:cNvSpPr/>
          <p:nvPr/>
        </p:nvSpPr>
        <p:spPr>
          <a:xfrm>
            <a:off x="3357563" y="5500688"/>
            <a:ext cx="509587" cy="26511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t-PT" sz="2000">
              <a:solidFill>
                <a:srgbClr val="7030A0"/>
              </a:solidFill>
              <a:latin typeface="Verdana" pitchFamily="58" charset="0"/>
              <a:cs typeface="Arial" charset="0"/>
            </a:endParaRPr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auto">
          <a:xfrm>
            <a:off x="857250" y="5429250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Condutibilidade</a:t>
            </a:r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auto">
          <a:xfrm>
            <a:off x="4214813" y="5357813"/>
            <a:ext cx="464343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permite-lhes transmitir as excitações a outras células nervosas.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       Neurónios</a:t>
            </a:r>
            <a:endParaRPr lang="pt-PT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1298575" y="2722563"/>
            <a:ext cx="3200400" cy="2400300"/>
          </a:xfrm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/>
          <a:srcRect/>
          <a:stretch>
            <a:fillRect/>
          </a:stretch>
        </p:blipFill>
        <p:spPr>
          <a:xfrm>
            <a:off x="4664075" y="2708275"/>
            <a:ext cx="3200400" cy="2449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2"/>
          <p:cNvSpPr>
            <a:spLocks noChangeArrowheads="1"/>
          </p:cNvSpPr>
          <p:nvPr/>
        </p:nvSpPr>
        <p:spPr bwMode="auto">
          <a:xfrm>
            <a:off x="928688" y="1928813"/>
            <a:ext cx="75580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pt-PT" sz="2000" b="1">
              <a:solidFill>
                <a:srgbClr val="7B8596"/>
              </a:solidFill>
              <a:latin typeface="Verdana" charset="0"/>
            </a:endParaRPr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auto">
          <a:xfrm>
            <a:off x="642938" y="1357313"/>
            <a:ext cx="17637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800" b="1">
                <a:solidFill>
                  <a:srgbClr val="7030A0"/>
                </a:solidFill>
                <a:latin typeface="Verdana" charset="0"/>
              </a:rPr>
              <a:t>Sinapse</a:t>
            </a:r>
          </a:p>
        </p:txBody>
      </p:sp>
      <p:sp>
        <p:nvSpPr>
          <p:cNvPr id="14" name="Rectângulo 13"/>
          <p:cNvSpPr>
            <a:spLocks noChangeArrowheads="1"/>
          </p:cNvSpPr>
          <p:nvPr/>
        </p:nvSpPr>
        <p:spPr bwMode="auto">
          <a:xfrm>
            <a:off x="500063" y="2071688"/>
            <a:ext cx="8358187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• Ligação funcional entre neurónios para passagem do influxo nervoso. Esta é proporcionada pelos neurotransmissores que, segregados pelas vesículas pré-sinápticas, vão preencher a fissura sináptica.</a:t>
            </a:r>
          </a:p>
        </p:txBody>
      </p:sp>
      <p:sp>
        <p:nvSpPr>
          <p:cNvPr id="24" name="Rectângulo 23"/>
          <p:cNvSpPr>
            <a:spLocks noChangeArrowheads="1"/>
          </p:cNvSpPr>
          <p:nvPr/>
        </p:nvSpPr>
        <p:spPr bwMode="auto">
          <a:xfrm>
            <a:off x="500063" y="3643313"/>
            <a:ext cx="2533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Influxo nervoso</a:t>
            </a:r>
          </a:p>
        </p:txBody>
      </p:sp>
      <p:sp>
        <p:nvSpPr>
          <p:cNvPr id="25" name="Seta para a direita 24"/>
          <p:cNvSpPr/>
          <p:nvPr/>
        </p:nvSpPr>
        <p:spPr>
          <a:xfrm>
            <a:off x="3000375" y="3714750"/>
            <a:ext cx="509588" cy="26511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t-PT" sz="2000">
              <a:solidFill>
                <a:srgbClr val="7030A0"/>
              </a:solidFill>
              <a:latin typeface="Verdana" pitchFamily="58" charset="0"/>
              <a:cs typeface="Arial" charset="0"/>
            </a:endParaRPr>
          </a:p>
        </p:txBody>
      </p:sp>
      <p:sp>
        <p:nvSpPr>
          <p:cNvPr id="26" name="Rectângulo 25"/>
          <p:cNvSpPr>
            <a:spLocks noChangeArrowheads="1"/>
          </p:cNvSpPr>
          <p:nvPr/>
        </p:nvSpPr>
        <p:spPr bwMode="auto">
          <a:xfrm>
            <a:off x="3857625" y="3643313"/>
            <a:ext cx="50720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Energia ou impulsos eléctricos que circulam nos neurónios.</a:t>
            </a:r>
          </a:p>
        </p:txBody>
      </p:sp>
      <p:sp>
        <p:nvSpPr>
          <p:cNvPr id="27" name="Rectângulo 26"/>
          <p:cNvSpPr>
            <a:spLocks noChangeArrowheads="1"/>
          </p:cNvSpPr>
          <p:nvPr/>
        </p:nvSpPr>
        <p:spPr bwMode="auto">
          <a:xfrm>
            <a:off x="500063" y="4500563"/>
            <a:ext cx="309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Neurotransmissores</a:t>
            </a:r>
          </a:p>
        </p:txBody>
      </p:sp>
      <p:sp>
        <p:nvSpPr>
          <p:cNvPr id="28" name="Seta para a direita 27"/>
          <p:cNvSpPr/>
          <p:nvPr/>
        </p:nvSpPr>
        <p:spPr>
          <a:xfrm>
            <a:off x="3643313" y="4572000"/>
            <a:ext cx="509587" cy="26511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t-PT" sz="2000">
              <a:solidFill>
                <a:srgbClr val="7030A0"/>
              </a:solidFill>
              <a:latin typeface="Verdana" pitchFamily="58" charset="0"/>
              <a:cs typeface="Arial" charset="0"/>
            </a:endParaRPr>
          </a:p>
        </p:txBody>
      </p:sp>
      <p:sp>
        <p:nvSpPr>
          <p:cNvPr id="29" name="Rectângulo 28"/>
          <p:cNvSpPr>
            <a:spLocks noChangeArrowheads="1"/>
          </p:cNvSpPr>
          <p:nvPr/>
        </p:nvSpPr>
        <p:spPr bwMode="auto">
          <a:xfrm>
            <a:off x="4357688" y="4572000"/>
            <a:ext cx="4481512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pt-PT" sz="2000">
                <a:solidFill>
                  <a:srgbClr val="7030A0"/>
                </a:solidFill>
                <a:latin typeface="Verdana" charset="0"/>
              </a:rPr>
              <a:t>Substâncias químicas segregadas pelas vesículas sinápticas possibilitam a comunicação entre os neurónios.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4" grpId="0"/>
      <p:bldP spid="25" grpId="0" animBg="1"/>
      <p:bldP spid="26" grpId="0"/>
      <p:bldP spid="27" grpId="0"/>
      <p:bldP spid="28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557338" y="4724400"/>
            <a:ext cx="2940050" cy="43338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pt-PT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pt-PT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pt-PT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pt-PT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pt-PT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pt-PT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pt-PT" sz="11200" dirty="0" smtClean="0">
                <a:solidFill>
                  <a:srgbClr val="AC10C6"/>
                </a:solidFill>
                <a:ea typeface="+mn-ea"/>
                <a:cs typeface="+mn-cs"/>
              </a:rPr>
              <a:t> </a:t>
            </a:r>
          </a:p>
          <a:p>
            <a:pPr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pt-PT" sz="11200" dirty="0" smtClean="0">
                <a:solidFill>
                  <a:srgbClr val="AC10C6"/>
                </a:solidFill>
                <a:ea typeface="+mn-ea"/>
                <a:cs typeface="+mn-cs"/>
              </a:rPr>
              <a:t>Impulso Nervoso</a:t>
            </a:r>
          </a:p>
          <a:p>
            <a:pPr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pt-PT" sz="11200" dirty="0">
              <a:solidFill>
                <a:srgbClr val="AC10C6"/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pt-PT" sz="4800" dirty="0" smtClean="0">
              <a:solidFill>
                <a:srgbClr val="AC10C6"/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pt-PT" sz="4800" dirty="0">
              <a:solidFill>
                <a:srgbClr val="AC10C6"/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pt-PT" sz="4800" dirty="0" smtClean="0">
              <a:solidFill>
                <a:srgbClr val="AC10C6"/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pt-PT" sz="4400" dirty="0" smtClean="0">
                <a:solidFill>
                  <a:schemeClr val="tx1"/>
                </a:solidFill>
                <a:ea typeface="+mn-ea"/>
                <a:cs typeface="+mn-cs"/>
              </a:rPr>
              <a:t>http</a:t>
            </a:r>
            <a:r>
              <a:rPr lang="pt-PT" sz="4400" dirty="0">
                <a:solidFill>
                  <a:schemeClr val="tx1"/>
                </a:solidFill>
                <a:ea typeface="+mn-ea"/>
                <a:cs typeface="+mn-cs"/>
              </a:rPr>
              <a:t>://www.youtube.com/watch?v=cI9qDU6b5bk&amp;feature=player_embedded#!</a:t>
            </a:r>
          </a:p>
        </p:txBody>
      </p:sp>
      <p:sp>
        <p:nvSpPr>
          <p:cNvPr id="25603" name="Marcador de Posição do Texto 3"/>
          <p:cNvSpPr>
            <a:spLocks noGrp="1"/>
          </p:cNvSpPr>
          <p:nvPr>
            <p:ph type="body" sz="quarter" idx="3"/>
          </p:nvPr>
        </p:nvSpPr>
        <p:spPr>
          <a:xfrm>
            <a:off x="4910138" y="2122488"/>
            <a:ext cx="2944812" cy="822325"/>
          </a:xfrm>
        </p:spPr>
        <p:txBody>
          <a:bodyPr/>
          <a:lstStyle/>
          <a:p>
            <a:endParaRPr lang="pt-PT"/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997200"/>
            <a:ext cx="2628900" cy="2779713"/>
          </a:xfrm>
        </p:spPr>
      </p:pic>
      <p:sp>
        <p:nvSpPr>
          <p:cNvPr id="25605" name="Marcador de Posição de Conteúdo 5"/>
          <p:cNvSpPr>
            <a:spLocks noGrp="1"/>
          </p:cNvSpPr>
          <p:nvPr>
            <p:ph sz="quarter" idx="14"/>
          </p:nvPr>
        </p:nvSpPr>
        <p:spPr>
          <a:xfrm>
            <a:off x="4645025" y="2060575"/>
            <a:ext cx="3227388" cy="3663950"/>
          </a:xfrm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inete">
  <a:themeElements>
    <a:clrScheme name="Alfinet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lfinet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lfine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2002</TotalTime>
  <Words>891</Words>
  <Application>Microsoft Office PowerPoint</Application>
  <PresentationFormat>On-screen Show (4:3)</PresentationFormat>
  <Paragraphs>159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ＭＳ Ｐゴシック</vt:lpstr>
      <vt:lpstr>Constantia</vt:lpstr>
      <vt:lpstr>Franklin Gothic Book</vt:lpstr>
      <vt:lpstr>Brush Script MT</vt:lpstr>
      <vt:lpstr>Calibri</vt:lpstr>
      <vt:lpstr>Rage Italic</vt:lpstr>
      <vt:lpstr>Times New Roman</vt:lpstr>
      <vt:lpstr>Verdana</vt:lpstr>
      <vt:lpstr>Wingdings</vt:lpstr>
      <vt:lpstr>Garamond</vt:lpstr>
      <vt:lpstr>Alfinete</vt:lpstr>
      <vt:lpstr>PowerPoint Presentation</vt:lpstr>
      <vt:lpstr>PowerPoint Presentation</vt:lpstr>
      <vt:lpstr>Sistema Nervoso</vt:lpstr>
      <vt:lpstr>PowerPoint Presentation</vt:lpstr>
      <vt:lpstr>Sistema Nervoso Periférico</vt:lpstr>
      <vt:lpstr>PowerPoint Presentation</vt:lpstr>
      <vt:lpstr>        Neurónios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Cérebro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Lobos Cerebrais</vt:lpstr>
    </vt:vector>
  </TitlesOfParts>
  <Company>ESPBL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luis.a.r.caetano</dc:creator>
  <cp:lastModifiedBy>Teresa Pinto</cp:lastModifiedBy>
  <cp:revision>217</cp:revision>
  <dcterms:created xsi:type="dcterms:W3CDTF">2009-05-20T10:23:03Z</dcterms:created>
  <dcterms:modified xsi:type="dcterms:W3CDTF">2012-02-27T10:59:27Z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TC010689972070</vt:lpwstr>
  </property>
</Properties>
</file>